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67" r:id="rId4"/>
  </p:sldMasterIdLst>
  <p:notesMasterIdLst>
    <p:notesMasterId r:id="rId28"/>
  </p:notesMasterIdLst>
  <p:handoutMasterIdLst>
    <p:handoutMasterId r:id="rId29"/>
  </p:handoutMasterIdLst>
  <p:sldIdLst>
    <p:sldId id="256" r:id="rId5"/>
    <p:sldId id="2147309821" r:id="rId6"/>
    <p:sldId id="2147309914" r:id="rId7"/>
    <p:sldId id="2147309829" r:id="rId8"/>
    <p:sldId id="2147309835" r:id="rId9"/>
    <p:sldId id="2147309903" r:id="rId10"/>
    <p:sldId id="2147309904" r:id="rId11"/>
    <p:sldId id="2147309906" r:id="rId12"/>
    <p:sldId id="2147309905" r:id="rId13"/>
    <p:sldId id="2147309913" r:id="rId14"/>
    <p:sldId id="267" r:id="rId15"/>
    <p:sldId id="268" r:id="rId16"/>
    <p:sldId id="269" r:id="rId17"/>
    <p:sldId id="2147309910" r:id="rId18"/>
    <p:sldId id="2147309907" r:id="rId19"/>
    <p:sldId id="2147309908" r:id="rId20"/>
    <p:sldId id="2147309911" r:id="rId21"/>
    <p:sldId id="2147309912" r:id="rId22"/>
    <p:sldId id="2147309863" r:id="rId23"/>
    <p:sldId id="2147309864" r:id="rId24"/>
    <p:sldId id="2147309828" r:id="rId25"/>
    <p:sldId id="335" r:id="rId26"/>
    <p:sldId id="2147309749" r:id="rId27"/>
  </p:sldIdLst>
  <p:sldSz cx="12192000" cy="6858000"/>
  <p:notesSz cx="6858000" cy="9144000"/>
  <p:embeddedFontLst>
    <p:embeddedFont>
      <p:font typeface="IntelOne Display Regular" panose="020B0503020203020204" pitchFamily="34" charset="77"/>
      <p:regular r:id="rId30"/>
    </p:embeddedFont>
    <p:embeddedFont>
      <p:font typeface="IntelOne Mono" panose="020B0509020203020204" pitchFamily="49" charset="77"/>
      <p:regular r:id="rId31"/>
      <p:bold r:id="rId32"/>
      <p:italic r:id="rId33"/>
      <p:boldItalic r:id="rId34"/>
    </p:embeddedFont>
    <p:embeddedFont>
      <p:font typeface="IntelOne Text" panose="020B0503020203020204" pitchFamily="34" charset="77"/>
      <p:regular r:id="rId35"/>
      <p:italic r:id="rId36"/>
    </p:embeddedFont>
    <p:embeddedFont>
      <p:font typeface="IntelOne Text Medium" panose="020B0503020203020204" pitchFamily="34" charset="77"/>
      <p:regular r:id="rId37"/>
      <p:italic r:id="rId38"/>
    </p:embeddedFont>
    <p:embeddedFont>
      <p:font typeface="Montserrat" pitchFamily="2" charset="77"/>
      <p:regular r:id="rId39"/>
      <p:bold r:id="rId40"/>
      <p:italic r:id="rId41"/>
      <p:boldItalic r:id="rId42"/>
    </p:embeddedFont>
    <p:embeddedFont>
      <p:font typeface="Open Sans Medium" panose="020F0502020204030204" pitchFamily="34" charset="0"/>
      <p:regular r:id="rId43"/>
      <p:bold r:id="rId44"/>
      <p:italic r:id="rId45"/>
      <p:boldItalic r:id="rId46"/>
    </p:embeddedFont>
  </p:embeddedFont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702C52C6-020D-EE4B-95DB-02A7932C8038}">
          <p14:sldIdLst>
            <p14:sldId id="256"/>
            <p14:sldId id="2147309821"/>
            <p14:sldId id="2147309914"/>
          </p14:sldIdLst>
        </p14:section>
        <p14:section name="Why standards and openness matter" id="{51FC5281-A146-864C-B290-B6A9F7578753}">
          <p14:sldIdLst>
            <p14:sldId id="2147309829"/>
            <p14:sldId id="2147309835"/>
            <p14:sldId id="2147309903"/>
            <p14:sldId id="2147309904"/>
            <p14:sldId id="2147309906"/>
            <p14:sldId id="2147309905"/>
            <p14:sldId id="2147309913"/>
            <p14:sldId id="267"/>
            <p14:sldId id="268"/>
            <p14:sldId id="269"/>
            <p14:sldId id="2147309910"/>
            <p14:sldId id="2147309907"/>
            <p14:sldId id="2147309908"/>
            <p14:sldId id="2147309911"/>
            <p14:sldId id="2147309912"/>
          </p14:sldIdLst>
        </p14:section>
        <p14:section name="CTA" id="{41514D88-63B3-8F48-9273-F95401FFB089}">
          <p14:sldIdLst>
            <p14:sldId id="2147309863"/>
            <p14:sldId id="2147309864"/>
            <p14:sldId id="2147309828"/>
            <p14:sldId id="335"/>
            <p14:sldId id="2147309749"/>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49C505-8D5B-5DB5-26F5-620BDA99DCD0}" name="Moji Askari" initials="MA" userId="S::moji.askari@catalysis.co.uk::a7864e96-411a-45cb-9a8b-f202891a893f" providerId="AD"/>
  <p188:author id="{8EAE5243-13AD-A0C6-5B69-7D2947C05B2C}" name="Shodor Uddin" initials="" userId="S::shodor.uddin@catalysis.co.uk::04625514-12bd-4ad1-9f44-2dc3711298f1" providerId="AD"/>
  <p188:author id="{34B8DD45-A6CB-3F9A-42E3-385A848163C0}" name="Bailes, Shirley" initials="SB" userId="S::shirley.bailes@intel.com::f2be06fc-9a7f-4930-b7fd-e22df9d9e538" providerId="AD"/>
  <p188:author id="{B0B4C97F-7406-078B-0568-FA51282A8432}" name="Ben Thompson" initials="" userId="S::ben@scribbleben.com::273bbe7e-f239-4598-933e-14cc10f190c7" providerId="AD"/>
  <p188:author id="{356B6382-E906-EBC9-976B-4FB87D33DEDE}" name="Ben Thompson" initials="BT" userId="65.catalysis.egnyte.com_tp_egnyte_plus" providerId="Windows Live"/>
  <p188:author id="{4EA51194-9C28-B88D-E064-94B0119A576A}" name="Goldsby, Sonia" initials="SG" userId="S::sonia.goldsby@intel.com::c003e7bd-5160-4508-96c6-741b87e1d638" providerId="AD"/>
  <p188:author id="{76D33198-318A-F018-5C4D-28296C4C7B85}" name="Lanza, Ezequiel" initials="LE" userId="S::ezequiel.lanza@intel.com::b4966864-6f63-4580-a518-19afd62f2824" providerId="AD"/>
  <p188:author id="{FE9A53B8-115F-56EE-C4CD-7B9A2765B55E}" name="Katharine Webb" initials="KW" userId="018a492339633763" providerId="Windows Live"/>
  <p188:author id="{8F2979F3-E71E-8169-CB9C-DB067BB80A0C}" name="Druckman, Katherine" initials="KD" userId="S::katherine.druckman@intel.com::fe544811-28b8-489f-aade-36642b81d5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662"/>
    <a:srgbClr val="FFFFFF"/>
    <a:srgbClr val="0068B5"/>
    <a:srgbClr val="B8C0FF"/>
    <a:srgbClr val="EEC3F7"/>
    <a:srgbClr val="000000"/>
    <a:srgbClr val="B9D6E5"/>
    <a:srgbClr val="004A86"/>
    <a:srgbClr val="86B3CA"/>
    <a:srgbClr val="CCF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A92237-20F3-2D4C-9E95-F1CF46E69163}" v="20" dt="2025-03-03T20:53:20.81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6301"/>
  </p:normalViewPr>
  <p:slideViewPr>
    <p:cSldViewPr snapToGrid="0">
      <p:cViewPr varScale="1">
        <p:scale>
          <a:sx n="122" d="100"/>
          <a:sy n="122" d="100"/>
        </p:scale>
        <p:origin x="744" y="20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NUL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6.fntdata"/><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za, Ezequiel" userId="b4966864-6f63-4580-a518-19afd62f2824" providerId="ADAL" clId="{43A92237-20F3-2D4C-9E95-F1CF46E69163}"/>
    <pc:docChg chg="custSel addSld delSld modSld sldOrd modSection">
      <pc:chgData name="Lanza, Ezequiel" userId="b4966864-6f63-4580-a518-19afd62f2824" providerId="ADAL" clId="{43A92237-20F3-2D4C-9E95-F1CF46E69163}" dt="2025-03-03T20:53:37.892" v="529" actId="1076"/>
      <pc:docMkLst>
        <pc:docMk/>
      </pc:docMkLst>
      <pc:sldChg chg="modSp add mod">
        <pc:chgData name="Lanza, Ezequiel" userId="b4966864-6f63-4580-a518-19afd62f2824" providerId="ADAL" clId="{43A92237-20F3-2D4C-9E95-F1CF46E69163}" dt="2025-03-03T20:48:31.115" v="314" actId="27636"/>
        <pc:sldMkLst>
          <pc:docMk/>
          <pc:sldMk cId="0" sldId="267"/>
        </pc:sldMkLst>
        <pc:spChg chg="mod">
          <ac:chgData name="Lanza, Ezequiel" userId="b4966864-6f63-4580-a518-19afd62f2824" providerId="ADAL" clId="{43A92237-20F3-2D4C-9E95-F1CF46E69163}" dt="2025-03-03T20:48:31.115" v="314" actId="27636"/>
          <ac:spMkLst>
            <pc:docMk/>
            <pc:sldMk cId="0" sldId="267"/>
            <ac:spMk id="135" creationId="{00000000-0000-0000-0000-000000000000}"/>
          </ac:spMkLst>
        </pc:spChg>
      </pc:sldChg>
      <pc:sldChg chg="modSp add mod">
        <pc:chgData name="Lanza, Ezequiel" userId="b4966864-6f63-4580-a518-19afd62f2824" providerId="ADAL" clId="{43A92237-20F3-2D4C-9E95-F1CF46E69163}" dt="2025-03-03T20:48:31.149" v="315" actId="27636"/>
        <pc:sldMkLst>
          <pc:docMk/>
          <pc:sldMk cId="0" sldId="268"/>
        </pc:sldMkLst>
        <pc:spChg chg="mod">
          <ac:chgData name="Lanza, Ezequiel" userId="b4966864-6f63-4580-a518-19afd62f2824" providerId="ADAL" clId="{43A92237-20F3-2D4C-9E95-F1CF46E69163}" dt="2025-03-03T20:48:31.149" v="315" actId="27636"/>
          <ac:spMkLst>
            <pc:docMk/>
            <pc:sldMk cId="0" sldId="268"/>
            <ac:spMk id="143" creationId="{00000000-0000-0000-0000-000000000000}"/>
          </ac:spMkLst>
        </pc:spChg>
      </pc:sldChg>
      <pc:sldChg chg="modSp add mod">
        <pc:chgData name="Lanza, Ezequiel" userId="b4966864-6f63-4580-a518-19afd62f2824" providerId="ADAL" clId="{43A92237-20F3-2D4C-9E95-F1CF46E69163}" dt="2025-03-03T20:48:31.154" v="316" actId="27636"/>
        <pc:sldMkLst>
          <pc:docMk/>
          <pc:sldMk cId="0" sldId="269"/>
        </pc:sldMkLst>
        <pc:spChg chg="mod">
          <ac:chgData name="Lanza, Ezequiel" userId="b4966864-6f63-4580-a518-19afd62f2824" providerId="ADAL" clId="{43A92237-20F3-2D4C-9E95-F1CF46E69163}" dt="2025-03-03T20:48:31.154" v="316" actId="27636"/>
          <ac:spMkLst>
            <pc:docMk/>
            <pc:sldMk cId="0" sldId="269"/>
            <ac:spMk id="149" creationId="{00000000-0000-0000-0000-000000000000}"/>
          </ac:spMkLst>
        </pc:spChg>
      </pc:sldChg>
      <pc:sldChg chg="mod modShow">
        <pc:chgData name="Lanza, Ezequiel" userId="b4966864-6f63-4580-a518-19afd62f2824" providerId="ADAL" clId="{43A92237-20F3-2D4C-9E95-F1CF46E69163}" dt="2025-03-03T20:51:26.798" v="406" actId="729"/>
        <pc:sldMkLst>
          <pc:docMk/>
          <pc:sldMk cId="3908771546" sldId="2147309864"/>
        </pc:sldMkLst>
      </pc:sldChg>
      <pc:sldChg chg="addSp mod">
        <pc:chgData name="Lanza, Ezequiel" userId="b4966864-6f63-4580-a518-19afd62f2824" providerId="ADAL" clId="{43A92237-20F3-2D4C-9E95-F1CF46E69163}" dt="2025-03-03T20:39:49.506" v="312" actId="22"/>
        <pc:sldMkLst>
          <pc:docMk/>
          <pc:sldMk cId="1386841851" sldId="2147309905"/>
        </pc:sldMkLst>
        <pc:spChg chg="add">
          <ac:chgData name="Lanza, Ezequiel" userId="b4966864-6f63-4580-a518-19afd62f2824" providerId="ADAL" clId="{43A92237-20F3-2D4C-9E95-F1CF46E69163}" dt="2025-03-03T20:39:47.116" v="311" actId="22"/>
          <ac:spMkLst>
            <pc:docMk/>
            <pc:sldMk cId="1386841851" sldId="2147309905"/>
            <ac:spMk id="6" creationId="{16F54B0E-7A85-EEFE-4EB8-F3286B1C35A1}"/>
          </ac:spMkLst>
        </pc:spChg>
        <pc:spChg chg="add">
          <ac:chgData name="Lanza, Ezequiel" userId="b4966864-6f63-4580-a518-19afd62f2824" providerId="ADAL" clId="{43A92237-20F3-2D4C-9E95-F1CF46E69163}" dt="2025-03-03T20:39:49.506" v="312" actId="22"/>
          <ac:spMkLst>
            <pc:docMk/>
            <pc:sldMk cId="1386841851" sldId="2147309905"/>
            <ac:spMk id="9" creationId="{EECFE56E-1725-8547-FE0D-CD42E392D05D}"/>
          </ac:spMkLst>
        </pc:spChg>
      </pc:sldChg>
      <pc:sldChg chg="ord">
        <pc:chgData name="Lanza, Ezequiel" userId="b4966864-6f63-4580-a518-19afd62f2824" providerId="ADAL" clId="{43A92237-20F3-2D4C-9E95-F1CF46E69163}" dt="2025-03-03T20:52:45.423" v="439" actId="20578"/>
        <pc:sldMkLst>
          <pc:docMk/>
          <pc:sldMk cId="3051811212" sldId="2147309907"/>
        </pc:sldMkLst>
      </pc:sldChg>
      <pc:sldChg chg="addSp delSp modSp mod ord">
        <pc:chgData name="Lanza, Ezequiel" userId="b4966864-6f63-4580-a518-19afd62f2824" providerId="ADAL" clId="{43A92237-20F3-2D4C-9E95-F1CF46E69163}" dt="2025-03-03T20:50:08.623" v="333" actId="20578"/>
        <pc:sldMkLst>
          <pc:docMk/>
          <pc:sldMk cId="3964748145" sldId="2147309908"/>
        </pc:sldMkLst>
        <pc:spChg chg="mod">
          <ac:chgData name="Lanza, Ezequiel" userId="b4966864-6f63-4580-a518-19afd62f2824" providerId="ADAL" clId="{43A92237-20F3-2D4C-9E95-F1CF46E69163}" dt="2025-03-03T16:55:47.457" v="286" actId="27636"/>
          <ac:spMkLst>
            <pc:docMk/>
            <pc:sldMk cId="3964748145" sldId="2147309908"/>
            <ac:spMk id="3" creationId="{C9CDEC24-CFC9-5DC2-60A6-525335C55932}"/>
          </ac:spMkLst>
        </pc:spChg>
        <pc:spChg chg="add mod">
          <ac:chgData name="Lanza, Ezequiel" userId="b4966864-6f63-4580-a518-19afd62f2824" providerId="ADAL" clId="{43A92237-20F3-2D4C-9E95-F1CF46E69163}" dt="2025-03-03T16:55:57.502" v="299" actId="20577"/>
          <ac:spMkLst>
            <pc:docMk/>
            <pc:sldMk cId="3964748145" sldId="2147309908"/>
            <ac:spMk id="4" creationId="{44A678B8-3380-D8F5-A5E5-AB460675D870}"/>
          </ac:spMkLst>
        </pc:spChg>
        <pc:spChg chg="del">
          <ac:chgData name="Lanza, Ezequiel" userId="b4966864-6f63-4580-a518-19afd62f2824" providerId="ADAL" clId="{43A92237-20F3-2D4C-9E95-F1CF46E69163}" dt="2025-03-03T16:17:59.800" v="131" actId="478"/>
          <ac:spMkLst>
            <pc:docMk/>
            <pc:sldMk cId="3964748145" sldId="2147309908"/>
            <ac:spMk id="7" creationId="{76016C3E-1BBB-F3A9-6003-B74C79EAC340}"/>
          </ac:spMkLst>
        </pc:spChg>
        <pc:picChg chg="add del mod">
          <ac:chgData name="Lanza, Ezequiel" userId="b4966864-6f63-4580-a518-19afd62f2824" providerId="ADAL" clId="{43A92237-20F3-2D4C-9E95-F1CF46E69163}" dt="2025-03-03T16:54:10.279" v="147" actId="478"/>
          <ac:picMkLst>
            <pc:docMk/>
            <pc:sldMk cId="3964748145" sldId="2147309908"/>
            <ac:picMk id="8" creationId="{D4BC275A-F948-5EE2-E0B8-2EDE3C95B263}"/>
          </ac:picMkLst>
        </pc:picChg>
        <pc:picChg chg="add del mod">
          <ac:chgData name="Lanza, Ezequiel" userId="b4966864-6f63-4580-a518-19afd62f2824" providerId="ADAL" clId="{43A92237-20F3-2D4C-9E95-F1CF46E69163}" dt="2025-03-03T17:49:36.759" v="301" actId="478"/>
          <ac:picMkLst>
            <pc:docMk/>
            <pc:sldMk cId="3964748145" sldId="2147309908"/>
            <ac:picMk id="10" creationId="{3B482BDF-7E67-F7E6-A0A8-666C60F9CFAF}"/>
          </ac:picMkLst>
        </pc:picChg>
        <pc:picChg chg="add mod">
          <ac:chgData name="Lanza, Ezequiel" userId="b4966864-6f63-4580-a518-19afd62f2824" providerId="ADAL" clId="{43A92237-20F3-2D4C-9E95-F1CF46E69163}" dt="2025-03-03T17:50:09.513" v="309" actId="1076"/>
          <ac:picMkLst>
            <pc:docMk/>
            <pc:sldMk cId="3964748145" sldId="2147309908"/>
            <ac:picMk id="16" creationId="{5F6ED10F-C185-03F5-5630-A94730675331}"/>
          </ac:picMkLst>
        </pc:picChg>
        <pc:cxnChg chg="add mod">
          <ac:chgData name="Lanza, Ezequiel" userId="b4966864-6f63-4580-a518-19afd62f2824" providerId="ADAL" clId="{43A92237-20F3-2D4C-9E95-F1CF46E69163}" dt="2025-03-03T16:55:39.676" v="283" actId="208"/>
          <ac:cxnSpMkLst>
            <pc:docMk/>
            <pc:sldMk cId="3964748145" sldId="2147309908"/>
            <ac:cxnSpMk id="12" creationId="{66057D60-A647-975E-0820-697F3BB08867}"/>
          </ac:cxnSpMkLst>
        </pc:cxnChg>
        <pc:cxnChg chg="add mod">
          <ac:chgData name="Lanza, Ezequiel" userId="b4966864-6f63-4580-a518-19afd62f2824" providerId="ADAL" clId="{43A92237-20F3-2D4C-9E95-F1CF46E69163}" dt="2025-03-03T17:50:12.384" v="310" actId="14100"/>
          <ac:cxnSpMkLst>
            <pc:docMk/>
            <pc:sldMk cId="3964748145" sldId="2147309908"/>
            <ac:cxnSpMk id="14" creationId="{75E3615B-C626-11B4-A1FA-968DA2A7A144}"/>
          </ac:cxnSpMkLst>
        </pc:cxnChg>
      </pc:sldChg>
      <pc:sldChg chg="modSp mod">
        <pc:chgData name="Lanza, Ezequiel" userId="b4966864-6f63-4580-a518-19afd62f2824" providerId="ADAL" clId="{43A92237-20F3-2D4C-9E95-F1CF46E69163}" dt="2025-03-03T20:49:55.130" v="332" actId="1076"/>
        <pc:sldMkLst>
          <pc:docMk/>
          <pc:sldMk cId="4175678191" sldId="2147309910"/>
        </pc:sldMkLst>
        <pc:spChg chg="mod">
          <ac:chgData name="Lanza, Ezequiel" userId="b4966864-6f63-4580-a518-19afd62f2824" providerId="ADAL" clId="{43A92237-20F3-2D4C-9E95-F1CF46E69163}" dt="2025-03-03T20:49:55.130" v="332" actId="1076"/>
          <ac:spMkLst>
            <pc:docMk/>
            <pc:sldMk cId="4175678191" sldId="2147309910"/>
            <ac:spMk id="3" creationId="{2B27792E-67FA-ED46-30A6-5558AAC3E07A}"/>
          </ac:spMkLst>
        </pc:spChg>
      </pc:sldChg>
      <pc:sldChg chg="ord">
        <pc:chgData name="Lanza, Ezequiel" userId="b4966864-6f63-4580-a518-19afd62f2824" providerId="ADAL" clId="{43A92237-20F3-2D4C-9E95-F1CF46E69163}" dt="2025-03-03T20:50:13.155" v="334" actId="20578"/>
        <pc:sldMkLst>
          <pc:docMk/>
          <pc:sldMk cId="860999943" sldId="2147309911"/>
        </pc:sldMkLst>
      </pc:sldChg>
      <pc:sldChg chg="addSp modSp mod">
        <pc:chgData name="Lanza, Ezequiel" userId="b4966864-6f63-4580-a518-19afd62f2824" providerId="ADAL" clId="{43A92237-20F3-2D4C-9E95-F1CF46E69163}" dt="2025-03-03T20:52:29.510" v="438" actId="20577"/>
        <pc:sldMkLst>
          <pc:docMk/>
          <pc:sldMk cId="2393047501" sldId="2147309912"/>
        </pc:sldMkLst>
        <pc:spChg chg="mod">
          <ac:chgData name="Lanza, Ezequiel" userId="b4966864-6f63-4580-a518-19afd62f2824" providerId="ADAL" clId="{43A92237-20F3-2D4C-9E95-F1CF46E69163}" dt="2025-03-03T20:51:32.210" v="408" actId="20577"/>
          <ac:spMkLst>
            <pc:docMk/>
            <pc:sldMk cId="2393047501" sldId="2147309912"/>
            <ac:spMk id="3" creationId="{1107928E-E7A4-D8A1-0270-185055DADCD5}"/>
          </ac:spMkLst>
        </pc:spChg>
        <pc:spChg chg="add mod">
          <ac:chgData name="Lanza, Ezequiel" userId="b4966864-6f63-4580-a518-19afd62f2824" providerId="ADAL" clId="{43A92237-20F3-2D4C-9E95-F1CF46E69163}" dt="2025-03-03T20:51:03.596" v="363" actId="14100"/>
          <ac:spMkLst>
            <pc:docMk/>
            <pc:sldMk cId="2393047501" sldId="2147309912"/>
            <ac:spMk id="7" creationId="{019D9664-634E-8155-CB97-43D9D939D002}"/>
          </ac:spMkLst>
        </pc:spChg>
        <pc:spChg chg="add mod">
          <ac:chgData name="Lanza, Ezequiel" userId="b4966864-6f63-4580-a518-19afd62f2824" providerId="ADAL" clId="{43A92237-20F3-2D4C-9E95-F1CF46E69163}" dt="2025-03-03T20:52:29.510" v="438" actId="20577"/>
          <ac:spMkLst>
            <pc:docMk/>
            <pc:sldMk cId="2393047501" sldId="2147309912"/>
            <ac:spMk id="8" creationId="{C07C07AD-2D84-C9F5-70BA-812BED4E6E28}"/>
          </ac:spMkLst>
        </pc:spChg>
        <pc:spChg chg="add mod">
          <ac:chgData name="Lanza, Ezequiel" userId="b4966864-6f63-4580-a518-19afd62f2824" providerId="ADAL" clId="{43A92237-20F3-2D4C-9E95-F1CF46E69163}" dt="2025-03-03T20:52:26.888" v="431" actId="20577"/>
          <ac:spMkLst>
            <pc:docMk/>
            <pc:sldMk cId="2393047501" sldId="2147309912"/>
            <ac:spMk id="11" creationId="{829E61F5-BF9C-A09D-610B-F5EC0E1947D9}"/>
          </ac:spMkLst>
        </pc:spChg>
        <pc:picChg chg="add mod">
          <ac:chgData name="Lanza, Ezequiel" userId="b4966864-6f63-4580-a518-19afd62f2824" providerId="ADAL" clId="{43A92237-20F3-2D4C-9E95-F1CF46E69163}" dt="2025-03-03T20:50:52.920" v="359" actId="1076"/>
          <ac:picMkLst>
            <pc:docMk/>
            <pc:sldMk cId="2393047501" sldId="2147309912"/>
            <ac:picMk id="4" creationId="{671CF4D6-FD60-6B8E-E8F1-F60FAD060AFF}"/>
          </ac:picMkLst>
        </pc:picChg>
        <pc:picChg chg="mod">
          <ac:chgData name="Lanza, Ezequiel" userId="b4966864-6f63-4580-a518-19afd62f2824" providerId="ADAL" clId="{43A92237-20F3-2D4C-9E95-F1CF46E69163}" dt="2025-03-03T20:50:50.801" v="358" actId="1076"/>
          <ac:picMkLst>
            <pc:docMk/>
            <pc:sldMk cId="2393047501" sldId="2147309912"/>
            <ac:picMk id="5" creationId="{B4ACA059-5513-2C82-F736-CFFACD9D608F}"/>
          </ac:picMkLst>
        </pc:picChg>
        <pc:picChg chg="add mod">
          <ac:chgData name="Lanza, Ezequiel" userId="b4966864-6f63-4580-a518-19afd62f2824" providerId="ADAL" clId="{43A92237-20F3-2D4C-9E95-F1CF46E69163}" dt="2025-03-03T20:52:16.020" v="415" actId="1076"/>
          <ac:picMkLst>
            <pc:docMk/>
            <pc:sldMk cId="2393047501" sldId="2147309912"/>
            <ac:picMk id="10" creationId="{40253392-D7CC-D037-8A7A-B5C0EAAC2C91}"/>
          </ac:picMkLst>
        </pc:picChg>
      </pc:sldChg>
      <pc:sldChg chg="addSp delSp modSp new mod">
        <pc:chgData name="Lanza, Ezequiel" userId="b4966864-6f63-4580-a518-19afd62f2824" providerId="ADAL" clId="{43A92237-20F3-2D4C-9E95-F1CF46E69163}" dt="2025-03-03T20:53:04.449" v="476" actId="20577"/>
        <pc:sldMkLst>
          <pc:docMk/>
          <pc:sldMk cId="241020990" sldId="2147309913"/>
        </pc:sldMkLst>
        <pc:spChg chg="add del mod">
          <ac:chgData name="Lanza, Ezequiel" userId="b4966864-6f63-4580-a518-19afd62f2824" providerId="ADAL" clId="{43A92237-20F3-2D4C-9E95-F1CF46E69163}" dt="2025-03-03T20:49:42.790" v="322"/>
          <ac:spMkLst>
            <pc:docMk/>
            <pc:sldMk cId="241020990" sldId="2147309913"/>
            <ac:spMk id="2" creationId="{949E80D6-3277-3622-86D7-DB49A08092B2}"/>
          </ac:spMkLst>
        </pc:spChg>
        <pc:spChg chg="add mod">
          <ac:chgData name="Lanza, Ezequiel" userId="b4966864-6f63-4580-a518-19afd62f2824" providerId="ADAL" clId="{43A92237-20F3-2D4C-9E95-F1CF46E69163}" dt="2025-03-03T20:53:04.449" v="476" actId="20577"/>
          <ac:spMkLst>
            <pc:docMk/>
            <pc:sldMk cId="241020990" sldId="2147309913"/>
            <ac:spMk id="3" creationId="{5152DCCF-13FA-A3F5-C8C8-57B9898FC8E8}"/>
          </ac:spMkLst>
        </pc:spChg>
      </pc:sldChg>
      <pc:sldChg chg="new del">
        <pc:chgData name="Lanza, Ezequiel" userId="b4966864-6f63-4580-a518-19afd62f2824" providerId="ADAL" clId="{43A92237-20F3-2D4C-9E95-F1CF46E69163}" dt="2025-03-03T20:49:27.725" v="318" actId="2696"/>
        <pc:sldMkLst>
          <pc:docMk/>
          <pc:sldMk cId="947156027" sldId="2147309913"/>
        </pc:sldMkLst>
      </pc:sldChg>
      <pc:sldChg chg="modSp add mod">
        <pc:chgData name="Lanza, Ezequiel" userId="b4966864-6f63-4580-a518-19afd62f2824" providerId="ADAL" clId="{43A92237-20F3-2D4C-9E95-F1CF46E69163}" dt="2025-03-03T20:53:37.892" v="529" actId="1076"/>
        <pc:sldMkLst>
          <pc:docMk/>
          <pc:sldMk cId="1880339232" sldId="2147309914"/>
        </pc:sldMkLst>
        <pc:spChg chg="mod">
          <ac:chgData name="Lanza, Ezequiel" userId="b4966864-6f63-4580-a518-19afd62f2824" providerId="ADAL" clId="{43A92237-20F3-2D4C-9E95-F1CF46E69163}" dt="2025-03-03T20:53:37.892" v="529" actId="1076"/>
          <ac:spMkLst>
            <pc:docMk/>
            <pc:sldMk cId="1880339232" sldId="2147309914"/>
            <ac:spMk id="3" creationId="{606DBCEB-81DB-6AE9-BA98-4556ADB4A5E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IntelOne Display Regular" panose="020B0503020203020204" pitchFamily="34" charset="0"/>
            </a:endParaRPr>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latin typeface="IntelOne Display Regular" panose="020B0503020203020204" pitchFamily="34" charset="0"/>
              </a:rPr>
              <a:t>3/3/25</a:t>
            </a:fld>
            <a:endParaRPr lang="en-US">
              <a:latin typeface="IntelOne Display Regular" panose="020B0503020203020204" pitchFamily="34" charset="0"/>
            </a:endParaRPr>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IntelOne Display Regular" panose="020B0503020203020204" pitchFamily="34" charset="0"/>
            </a:endParaRPr>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latin typeface="IntelOne Display Regular" panose="020B0503020203020204" pitchFamily="34" charset="0"/>
              </a:rPr>
              <a:t>‹#›</a:t>
            </a:fld>
            <a:endParaRPr lang="en-US">
              <a:latin typeface="IntelOne Display Regular" panose="020B0503020203020204" pitchFamily="34" charset="0"/>
            </a:endParaRPr>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a:ln>
            <a:solidFill>
              <a:schemeClr val="tx1"/>
            </a:solidFill>
          </a:ln>
        </p:spPr>
        <p:txBody>
          <a:bodyPr/>
          <a:lstStyle/>
          <a:p>
            <a:endParaRPr/>
          </a:p>
        </p:txBody>
      </p:sp>
      <p:sp>
        <p:nvSpPr>
          <p:cNvPr id="1056" name="Shape 1056"/>
          <p:cNvSpPr>
            <a:spLocks noGrp="1"/>
          </p:cNvSpPr>
          <p:nvPr>
            <p:ph type="body" sz="quarter" idx="1"/>
          </p:nvPr>
        </p:nvSpPr>
        <p:spPr>
          <a:xfrm>
            <a:off x="381000" y="4343400"/>
            <a:ext cx="6096000" cy="4114800"/>
          </a:xfrm>
          <a:prstGeom prst="rect">
            <a:avLst/>
          </a:prstGeom>
        </p:spPr>
        <p:txBody>
          <a:bodyPr/>
          <a:lstStyle/>
          <a:p>
            <a:endParaRPr/>
          </a:p>
        </p:txBody>
      </p:sp>
      <p:sp>
        <p:nvSpPr>
          <p:cNvPr id="5" name="TextBox 4">
            <a:extLst>
              <a:ext uri="{FF2B5EF4-FFF2-40B4-BE49-F238E27FC236}">
                <a16:creationId xmlns:a16="http://schemas.microsoft.com/office/drawing/2014/main" id="{AC974DBA-BBF8-42CF-982C-7A1ADB614AA1}"/>
              </a:ext>
            </a:extLst>
          </p:cNvPr>
          <p:cNvSpPr txBox="1"/>
          <p:nvPr/>
        </p:nvSpPr>
        <p:spPr>
          <a:xfrm>
            <a:off x="6516189" y="8839787"/>
            <a:ext cx="274114" cy="268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0"/>
              </a:spcBef>
              <a:spcAft>
                <a:spcPts val="0"/>
              </a:spcAft>
              <a:buClrTx/>
              <a:buSzTx/>
              <a:buFontTx/>
              <a:buNone/>
              <a:tabLst/>
            </a:pPr>
            <a:fld id="{60C96F01-4937-4FBA-8380-57B7BB426266}" type="slidenum">
              <a:rPr kumimoji="0" lang="en-US" sz="1200" b="0" i="0" u="none" strike="noStrike" cap="none" spc="0" normalizeH="0" baseline="0" smtClean="0">
                <a:ln>
                  <a:noFill/>
                </a:ln>
                <a:solidFill>
                  <a:srgbClr val="000000"/>
                </a:solidFill>
                <a:effectLst/>
                <a:uFillTx/>
                <a:latin typeface="IntelOne Display Regular" panose="020B0503020203020204" pitchFamily="34" charset="0"/>
                <a:ea typeface="+mn-ea"/>
                <a:cs typeface="+mn-cs"/>
                <a:sym typeface="Helvetica Neue"/>
              </a:rPr>
              <a:pPr marL="0" marR="0" indent="0" algn="l" defTabSz="2438338" rtl="0" fontAlgn="auto" latinLnBrk="0" hangingPunct="0">
                <a:lnSpc>
                  <a:spcPct val="90000"/>
                </a:lnSpc>
                <a:spcBef>
                  <a:spcPts val="0"/>
                </a:spcBef>
                <a:spcAft>
                  <a:spcPts val="0"/>
                </a:spcAft>
                <a:buClrTx/>
                <a:buSzTx/>
                <a:buFontTx/>
                <a:buNone/>
                <a:tabLst/>
              </a:pPr>
              <a:t>‹#›</a:t>
            </a:fld>
            <a:endParaRPr kumimoji="0" lang="en-US" sz="1200" b="0" i="0" u="none" strike="noStrike" cap="none" spc="0" normalizeH="0" baseline="0">
              <a:ln>
                <a:noFill/>
              </a:ln>
              <a:solidFill>
                <a:srgbClr val="000000"/>
              </a:solidFill>
              <a:effectLst/>
              <a:uFillTx/>
              <a:latin typeface="IntelOne Display Regular" panose="020B0503020203020204" pitchFamily="34" charset="0"/>
              <a:ea typeface="+mn-ea"/>
              <a:cs typeface="+mn-cs"/>
              <a:sym typeface="Helvetica Neue"/>
            </a:endParaRPr>
          </a:p>
        </p:txBody>
      </p:sp>
      <p:sp>
        <p:nvSpPr>
          <p:cNvPr id="7" name="TextBox 6">
            <a:extLst>
              <a:ext uri="{FF2B5EF4-FFF2-40B4-BE49-F238E27FC236}">
                <a16:creationId xmlns:a16="http://schemas.microsoft.com/office/drawing/2014/main" id="{7F45FA3D-C327-44D1-8601-5830512A80E9}"/>
              </a:ext>
            </a:extLst>
          </p:cNvPr>
          <p:cNvSpPr txBox="1"/>
          <p:nvPr/>
        </p:nvSpPr>
        <p:spPr>
          <a:xfrm>
            <a:off x="5770962" y="169887"/>
            <a:ext cx="783869" cy="268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0"/>
              </a:spcBef>
              <a:spcAft>
                <a:spcPts val="0"/>
              </a:spcAft>
              <a:buClrTx/>
              <a:buSzTx/>
              <a:buFontTx/>
              <a:buNone/>
              <a:tabLst/>
            </a:pPr>
            <a:r>
              <a:rPr kumimoji="0" lang="en-US" sz="1200" b="0" i="0" u="none" strike="noStrike" cap="none" spc="0" normalizeH="0" baseline="0">
                <a:ln>
                  <a:noFill/>
                </a:ln>
                <a:solidFill>
                  <a:srgbClr val="000000"/>
                </a:solidFill>
                <a:effectLst/>
                <a:uFillTx/>
                <a:latin typeface="+mn-lt"/>
                <a:ea typeface="+mn-ea"/>
                <a:cs typeface="+mn-cs"/>
                <a:sym typeface="Helvetica Neue"/>
              </a:rPr>
              <a:t>10/1/2020</a:t>
            </a:r>
          </a:p>
        </p:txBody>
      </p:sp>
    </p:spTree>
  </p:cSld>
  <p:clrMap bg1="lt1" tx1="dk1" bg2="lt2" tx2="dk2" accent1="accent1" accent2="accent2" accent3="accent3" accent4="accent4" accent5="accent5" accent6="accent6" hlink="hlink" folHlink="folHlink"/>
  <p:hf sldNum="0" hdr="0" ftr="0" dt="0"/>
  <p:notesStyle>
    <a:lvl1pPr defTabSz="228600" latinLnBrk="0">
      <a:lnSpc>
        <a:spcPct val="117999"/>
      </a:lnSpc>
      <a:defRPr sz="1100">
        <a:latin typeface="IntelOne Display Regular" panose="020B0503020203020204" pitchFamily="34" charset="0"/>
        <a:ea typeface="Intel Clear" panose="020B0604020203020204" pitchFamily="34" charset="0"/>
        <a:cs typeface="Intel Clear" panose="020B0604020203020204" pitchFamily="34" charset="0"/>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endParaRPr lang="en-US" dirty="0"/>
          </a:p>
          <a:p>
            <a:r>
              <a:rPr lang="en-US" dirty="0"/>
              <a:t>Innovation in the field of AI is moving rapidly, and everyone from large enterprises, to small startups to  individuals, including developers are incredibly excited to jump in to reap the emerging benefits of generative AI for productivity and to integrate into new and applications. But with so much excitement and innovation comes a few challenges and even hurdles. Today we’ll go over a few of the problems that arise from rapid innovation in pioneering technology</a:t>
            </a:r>
          </a:p>
          <a:p>
            <a:endParaRPr lang="en-US" dirty="0"/>
          </a:p>
          <a:p>
            <a:r>
              <a:rPr lang="en-US" dirty="0"/>
              <a:t>Challenge is to convert from prototype to actual </a:t>
            </a:r>
            <a:r>
              <a:rPr lang="en-US" dirty="0" err="1"/>
              <a:t>applicatio</a:t>
            </a:r>
            <a:r>
              <a:rPr lang="en-US" dirty="0"/>
              <a:t>.</a:t>
            </a:r>
          </a:p>
        </p:txBody>
      </p:sp>
    </p:spTree>
    <p:extLst>
      <p:ext uri="{BB962C8B-B14F-4D97-AF65-F5344CB8AC3E}">
        <p14:creationId xmlns:p14="http://schemas.microsoft.com/office/powerpoint/2010/main" val="3371257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When We’re focused on rapid innovation, especially in pioneering fields, we may be focused on a goal, on a minimum viable product, getting some functionality out the door. But what is sometimes lost in that drive is the foresight to apply principles that lead to interoperability and flexibility. </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And in emerging fields where best practices and modular architectures have not yet been established, that lack of established best practices and standardization slows down </a:t>
            </a:r>
            <a:r>
              <a:rPr lang="en-US" dirty="0" err="1"/>
              <a:t>developement</a:t>
            </a:r>
            <a:r>
              <a:rPr lang="en-US" dirty="0"/>
              <a:t> processes. AI development is like the wild west, with everyone reinventing the wheel in silos. So what we’d like to see is adoption of community-established standards to smooth and speed up everyone’s development workflows.</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I think we’re all open source people here. This is the open source way. We come together to establish the best way, and the vendor-neutral way.</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So Eze, Generative AI development isn’t exactly new per se. How did we get here?</a:t>
            </a:r>
          </a:p>
          <a:p>
            <a:endParaRPr lang="en-US" dirty="0"/>
          </a:p>
        </p:txBody>
      </p:sp>
    </p:spTree>
    <p:extLst>
      <p:ext uri="{BB962C8B-B14F-4D97-AF65-F5344CB8AC3E}">
        <p14:creationId xmlns:p14="http://schemas.microsoft.com/office/powerpoint/2010/main" val="193177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E: Introduce OPEA</a:t>
            </a:r>
          </a:p>
          <a:p>
            <a:pPr algn="l"/>
            <a:endParaRPr lang="en-CA"/>
          </a:p>
          <a:p>
            <a:pPr algn="l"/>
            <a:r>
              <a:rPr lang="en-CA"/>
              <a:t>As enterprises seek to achieve their AI goals, they are looking for simplicity and total cost of ownership savings in their deployment. Being Open is the key to having control over what you do. </a:t>
            </a:r>
          </a:p>
          <a:p>
            <a:pPr algn="l"/>
            <a:endParaRPr lang="en-CA"/>
          </a:p>
          <a:p>
            <a:pPr algn="l"/>
            <a:r>
              <a:rPr lang="en-CA"/>
              <a:t>Better collab, thing are not attached to a company, support of the community . Each decision you take now will </a:t>
            </a:r>
            <a:r>
              <a:rPr lang="en-CA" err="1"/>
              <a:t>afftect</a:t>
            </a:r>
            <a:r>
              <a:rPr lang="en-CA"/>
              <a:t> how your future will be.</a:t>
            </a:r>
          </a:p>
          <a:p>
            <a:pPr algn="l"/>
            <a:r>
              <a:rPr lang="en-CA" b="0" i="0" u="none" strike="noStrike">
                <a:solidFill>
                  <a:srgbClr val="000000"/>
                </a:solidFill>
                <a:effectLst/>
              </a:rPr>
              <a:t>When we deploy </a:t>
            </a:r>
            <a:r>
              <a:rPr lang="en-CA" b="0" i="0" u="none" strike="noStrike" err="1">
                <a:solidFill>
                  <a:srgbClr val="000000"/>
                </a:solidFill>
                <a:effectLst/>
              </a:rPr>
              <a:t>GenAI</a:t>
            </a:r>
            <a:r>
              <a:rPr lang="en-CA" b="0" i="0" u="none" strike="noStrike">
                <a:solidFill>
                  <a:srgbClr val="000000"/>
                </a:solidFill>
                <a:effectLst/>
              </a:rPr>
              <a:t> in an enterprise , things can get pretty chaotic with all the moving pieces involved. It’s a bit of a puzzle.</a:t>
            </a:r>
          </a:p>
          <a:p>
            <a:pPr algn="l"/>
            <a:endParaRPr lang="en-CA" b="0" i="0" u="none" strike="noStrike">
              <a:solidFill>
                <a:srgbClr val="000000"/>
              </a:solidFill>
              <a:effectLst/>
            </a:endParaRPr>
          </a:p>
          <a:p>
            <a:pPr algn="l"/>
            <a:r>
              <a:rPr lang="en-CA" b="0" i="0" u="none" strike="noStrike">
                <a:solidFill>
                  <a:srgbClr val="000000"/>
                </a:solidFill>
                <a:effectLst/>
              </a:rPr>
              <a:t>But what if we simplify it by thinking of each part as a separate block?</a:t>
            </a:r>
            <a:br>
              <a:rPr lang="en-CA" b="0" i="0" u="none" strike="noStrike">
                <a:solidFill>
                  <a:srgbClr val="000000"/>
                </a:solidFill>
                <a:effectLst/>
              </a:rPr>
            </a:br>
            <a:endParaRPr lang="en-CA" b="0" i="0" u="none" strike="noStrike">
              <a:solidFill>
                <a:srgbClr val="000000"/>
              </a:solidFill>
              <a:effectLst/>
            </a:endParaRPr>
          </a:p>
          <a:p>
            <a:pPr algn="l"/>
            <a:r>
              <a:rPr lang="en-CA" b="0" i="0" u="none" strike="noStrike">
                <a:solidFill>
                  <a:srgbClr val="000000"/>
                </a:solidFill>
                <a:effectLst/>
              </a:rPr>
              <a:t>By doing that, we can handle and integrate each piece on its own, making the whole process a lot smoother. That’s really what OPEA is all about. giving us a framework to make </a:t>
            </a:r>
            <a:r>
              <a:rPr lang="en-CA" b="0" i="0" u="none" strike="noStrike" err="1">
                <a:solidFill>
                  <a:srgbClr val="000000"/>
                </a:solidFill>
                <a:effectLst/>
              </a:rPr>
              <a:t>GenAI</a:t>
            </a:r>
            <a:r>
              <a:rPr lang="en-CA" b="0" i="0" u="none" strike="noStrike">
                <a:solidFill>
                  <a:srgbClr val="000000"/>
                </a:solidFill>
                <a:effectLst/>
              </a:rPr>
              <a:t> implementations more straightforward and manageable. It’s an LF project and started just a few months ago from an Intel research project. </a:t>
            </a:r>
          </a:p>
          <a:p>
            <a:pPr algn="l"/>
            <a:endParaRPr lang="en-CA" b="0" i="0" u="none" strike="noStrike">
              <a:solidFill>
                <a:srgbClr val="000000"/>
              </a:solidFill>
              <a:effectLst/>
            </a:endParaRPr>
          </a:p>
          <a:p>
            <a:pPr algn="l"/>
            <a:endParaRPr lang="en-CA" b="0" i="0" u="none" strike="noStrike">
              <a:solidFill>
                <a:srgbClr val="000000"/>
              </a:solidFill>
              <a:effectLst/>
            </a:endParaRPr>
          </a:p>
        </p:txBody>
      </p:sp>
    </p:spTree>
    <p:extLst>
      <p:ext uri="{BB962C8B-B14F-4D97-AF65-F5344CB8AC3E}">
        <p14:creationId xmlns:p14="http://schemas.microsoft.com/office/powerpoint/2010/main" val="2183074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a:t>K: We are from Intel, but this is not just an Intel effort. All of these lovely folks have joined us to collaborate on this platform to ensure interoperability, best practices and extensibility</a:t>
            </a:r>
          </a:p>
          <a:p>
            <a:endParaRPr lang="en-US"/>
          </a:p>
        </p:txBody>
      </p:sp>
    </p:spTree>
    <p:extLst>
      <p:ext uri="{BB962C8B-B14F-4D97-AF65-F5344CB8AC3E}">
        <p14:creationId xmlns:p14="http://schemas.microsoft.com/office/powerpoint/2010/main" val="96057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8ac30732af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8ac30732af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2e3864be4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2e3864be4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2e3864be4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2e3864be4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a:t>Just </a:t>
            </a:r>
            <a:r>
              <a:rPr lang="en-US" err="1"/>
              <a:t>OPEA.dev</a:t>
            </a:r>
            <a:r>
              <a:rPr lang="en-US"/>
              <a:t>. You can get everywhere else from there.</a:t>
            </a:r>
          </a:p>
          <a:p>
            <a:endParaRPr lang="en-US"/>
          </a:p>
        </p:txBody>
      </p:sp>
    </p:spTree>
    <p:extLst>
      <p:ext uri="{BB962C8B-B14F-4D97-AF65-F5344CB8AC3E}">
        <p14:creationId xmlns:p14="http://schemas.microsoft.com/office/powerpoint/2010/main" val="97523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311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hyperlink" Target="https://www.intel.com/content/www/us/en/policy/policy-human-rights.html" TargetMode="Externa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10.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id="{5BD18051-9720-2566-0FA8-50E085A62920}"/>
              </a:ext>
            </a:extLst>
          </p:cNvPr>
          <p:cNvSpPr txBox="1">
            <a:spLocks noGrp="1"/>
          </p:cNvSpPr>
          <p:nvPr>
            <p:ph type="title" hasCustomPrompt="1"/>
          </p:nvPr>
        </p:nvSpPr>
        <p:spPr>
          <a:xfrm>
            <a:off x="765038" y="2869600"/>
            <a:ext cx="10912951" cy="1987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lgn="l">
              <a:defRPr sz="6800" b="0" i="0" spc="-300">
                <a:solidFill>
                  <a:schemeClr val="tx1"/>
                </a:solidFill>
                <a:latin typeface="IntelOne Mono" panose="020B0509020203020204" pitchFamily="49" charset="0"/>
              </a:defRPr>
            </a:lvl1pPr>
          </a:lstStyle>
          <a:p>
            <a:r>
              <a:rPr lang="en-US"/>
              <a:t>Presentation Title Here</a:t>
            </a:r>
            <a:endParaRPr/>
          </a:p>
        </p:txBody>
      </p:sp>
      <p:sp>
        <p:nvSpPr>
          <p:cNvPr id="4" name="Text Placeholder 6">
            <a:extLst>
              <a:ext uri="{FF2B5EF4-FFF2-40B4-BE49-F238E27FC236}">
                <a16:creationId xmlns:a16="http://schemas.microsoft.com/office/drawing/2014/main" id="{D61CA59C-9A1A-B231-49AA-67BA4C7EBACE}"/>
              </a:ext>
            </a:extLst>
          </p:cNvPr>
          <p:cNvSpPr>
            <a:spLocks noGrp="1"/>
          </p:cNvSpPr>
          <p:nvPr>
            <p:ph type="body" sz="quarter" idx="27" hasCustomPrompt="1"/>
          </p:nvPr>
        </p:nvSpPr>
        <p:spPr>
          <a:xfrm>
            <a:off x="815838" y="5107007"/>
            <a:ext cx="7899996" cy="662190"/>
          </a:xfrm>
          <a:prstGeom prst="rect">
            <a:avLst/>
          </a:prstGeom>
        </p:spPr>
        <p:txBody>
          <a:bodyPr lIns="0" anchor="b">
            <a:normAutofit/>
          </a:bodyPr>
          <a:lstStyle>
            <a:lvl1pPr marL="0" indent="0" algn="l">
              <a:buNone/>
              <a:defRPr sz="24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Presenter Name</a:t>
            </a:r>
          </a:p>
        </p:txBody>
      </p:sp>
      <p:sp>
        <p:nvSpPr>
          <p:cNvPr id="5" name="Text Placeholder 6">
            <a:extLst>
              <a:ext uri="{FF2B5EF4-FFF2-40B4-BE49-F238E27FC236}">
                <a16:creationId xmlns:a16="http://schemas.microsoft.com/office/drawing/2014/main" id="{926FD08D-A367-8B24-C375-9A2C272DE85C}"/>
              </a:ext>
            </a:extLst>
          </p:cNvPr>
          <p:cNvSpPr>
            <a:spLocks noGrp="1"/>
          </p:cNvSpPr>
          <p:nvPr>
            <p:ph type="body" sz="quarter" idx="28" hasCustomPrompt="1"/>
          </p:nvPr>
        </p:nvSpPr>
        <p:spPr>
          <a:xfrm>
            <a:off x="815838" y="5753599"/>
            <a:ext cx="7912019" cy="662190"/>
          </a:xfrm>
          <a:prstGeom prst="rect">
            <a:avLst/>
          </a:prstGeom>
        </p:spPr>
        <p:txBody>
          <a:bodyPr lIns="0" anchor="t">
            <a:normAutofit/>
          </a:bodyPr>
          <a:lstStyle>
            <a:lvl1pPr marL="0" indent="0" algn="l">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Job Title</a:t>
            </a:r>
          </a:p>
        </p:txBody>
      </p:sp>
      <p:pic>
        <p:nvPicPr>
          <p:cNvPr id="13" name="Picture 12">
            <a:extLst>
              <a:ext uri="{FF2B5EF4-FFF2-40B4-BE49-F238E27FC236}">
                <a16:creationId xmlns:a16="http://schemas.microsoft.com/office/drawing/2014/main" id="{6544486D-FE95-3BCB-FD0D-B8C31E6579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1948" y="0"/>
            <a:ext cx="1080052" cy="1080052"/>
          </a:xfrm>
          <a:prstGeom prst="rect">
            <a:avLst/>
          </a:prstGeom>
        </p:spPr>
      </p:pic>
      <p:sp>
        <p:nvSpPr>
          <p:cNvPr id="6" name="TextBox 5">
            <a:extLst>
              <a:ext uri="{FF2B5EF4-FFF2-40B4-BE49-F238E27FC236}">
                <a16:creationId xmlns:a16="http://schemas.microsoft.com/office/drawing/2014/main" id="{FAF84EC2-A228-9AAC-4DC6-0D251FAC1D80}"/>
              </a:ext>
            </a:extLst>
          </p:cNvPr>
          <p:cNvSpPr txBox="1"/>
          <p:nvPr userDrawn="1"/>
        </p:nvSpPr>
        <p:spPr>
          <a:xfrm>
            <a:off x="732086" y="2235101"/>
            <a:ext cx="5966587" cy="384721"/>
          </a:xfrm>
          <a:prstGeom prst="rect">
            <a:avLst/>
          </a:prstGeom>
          <a:noFill/>
        </p:spPr>
        <p:txBody>
          <a:bodyPr wrap="square" rtlCol="0">
            <a:spAutoFit/>
          </a:bodyPr>
          <a:lstStyle/>
          <a:p>
            <a:pPr>
              <a:lnSpc>
                <a:spcPct val="95000"/>
              </a:lnSpc>
            </a:pPr>
            <a:r>
              <a:rPr lang="en-US" sz="2000" b="0" i="0">
                <a:solidFill>
                  <a:schemeClr val="tx1"/>
                </a:solidFill>
                <a:latin typeface="IntelOne Mono" panose="020B0509020203020204" pitchFamily="49" charset="0"/>
              </a:rPr>
              <a:t>Open Ecosystem Summit 2024</a:t>
            </a:r>
            <a:endParaRPr lang="en-US" sz="2000">
              <a:solidFill>
                <a:schemeClr val="tx1"/>
              </a:solidFill>
              <a:latin typeface="IntelOne Mono" panose="020B0509020203020204" pitchFamily="49" charset="0"/>
            </a:endParaRPr>
          </a:p>
        </p:txBody>
      </p:sp>
      <p:pic>
        <p:nvPicPr>
          <p:cNvPr id="3" name="Picture 2" descr="A blue and pink gradient&#10;&#10;Description automatically generated">
            <a:extLst>
              <a:ext uri="{FF2B5EF4-FFF2-40B4-BE49-F238E27FC236}">
                <a16:creationId xmlns:a16="http://schemas.microsoft.com/office/drawing/2014/main" id="{52CEF40D-FA50-EEE4-1104-771635E92B6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blue and white logo&#10;&#10;Description automatically generated">
            <a:extLst>
              <a:ext uri="{FF2B5EF4-FFF2-40B4-BE49-F238E27FC236}">
                <a16:creationId xmlns:a16="http://schemas.microsoft.com/office/drawing/2014/main" id="{615DCDCB-286B-62EE-0100-AAAFA94C4E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1949" y="0"/>
            <a:ext cx="1080052" cy="1080052"/>
          </a:xfrm>
          <a:prstGeom prst="rect">
            <a:avLst/>
          </a:prstGeom>
        </p:spPr>
      </p:pic>
    </p:spTree>
    <p:extLst>
      <p:ext uri="{BB962C8B-B14F-4D97-AF65-F5344CB8AC3E}">
        <p14:creationId xmlns:p14="http://schemas.microsoft.com/office/powerpoint/2010/main" val="176514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blue and pink gradient&#10;&#10;Description automatically generated">
            <a:extLst>
              <a:ext uri="{FF2B5EF4-FFF2-40B4-BE49-F238E27FC236}">
                <a16:creationId xmlns:a16="http://schemas.microsoft.com/office/drawing/2014/main" id="{924549A2-FC77-D184-B137-658DC2BFBA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a:extLst>
              <a:ext uri="{FF2B5EF4-FFF2-40B4-BE49-F238E27FC236}">
                <a16:creationId xmlns:a16="http://schemas.microsoft.com/office/drawing/2014/main" id="{CB77E019-08AD-8936-5D74-D7774AB16FF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6236207"/>
            <a:ext cx="633600" cy="633600"/>
          </a:xfrm>
          <a:prstGeom prst="rect">
            <a:avLst/>
          </a:prstGeom>
        </p:spPr>
      </p:pic>
      <p:sp>
        <p:nvSpPr>
          <p:cNvPr id="8" name="Rectangle 7" descr="department or event name">
            <a:extLst>
              <a:ext uri="{FF2B5EF4-FFF2-40B4-BE49-F238E27FC236}">
                <a16:creationId xmlns:a16="http://schemas.microsoft.com/office/drawing/2014/main" id="{35EF8089-3411-01A6-C316-08B2D5BC916C}"/>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chemeClr val="tx2"/>
                </a:solidFill>
                <a:effectLst/>
                <a:uLnTx/>
                <a:uFillTx/>
                <a:latin typeface="IntelOne Mono" panose="020B0509020203020204" pitchFamily="49" charset="0"/>
                <a:cs typeface="+mn-cs"/>
                <a:sym typeface="Helvetica Neue"/>
              </a:rPr>
              <a:t>Open Platform for Enterprise (OPEA)</a:t>
            </a:r>
          </a:p>
        </p:txBody>
      </p:sp>
      <p:cxnSp>
        <p:nvCxnSpPr>
          <p:cNvPr id="9" name="Straight Connector 8">
            <a:extLst>
              <a:ext uri="{FF2B5EF4-FFF2-40B4-BE49-F238E27FC236}">
                <a16:creationId xmlns:a16="http://schemas.microsoft.com/office/drawing/2014/main" id="{29ACE549-7367-55F1-7657-AD2B906A8D70}"/>
              </a:ext>
            </a:extLst>
          </p:cNvPr>
          <p:cNvCxnSpPr>
            <a:cxnSpLocks/>
          </p:cNvCxnSpPr>
          <p:nvPr userDrawn="1"/>
        </p:nvCxnSpPr>
        <p:spPr>
          <a:xfrm>
            <a:off x="0" y="6239529"/>
            <a:ext cx="12192000" cy="0"/>
          </a:xfrm>
          <a:prstGeom prst="line">
            <a:avLst/>
          </a:prstGeom>
          <a:ln>
            <a:solidFill>
              <a:srgbClr val="FFFFFF">
                <a:alpha val="69804"/>
              </a:srgbClr>
            </a:solidFill>
          </a:ln>
        </p:spPr>
        <p:style>
          <a:lnRef idx="1">
            <a:schemeClr val="accent1"/>
          </a:lnRef>
          <a:fillRef idx="0">
            <a:schemeClr val="accent1"/>
          </a:fillRef>
          <a:effectRef idx="0">
            <a:schemeClr val="accent1"/>
          </a:effectRef>
          <a:fontRef idx="minor">
            <a:schemeClr val="tx1"/>
          </a:fontRef>
        </p:style>
      </p:cxnSp>
      <p:sp>
        <p:nvSpPr>
          <p:cNvPr id="10" name="Text Placeholder 6">
            <a:extLst>
              <a:ext uri="{FF2B5EF4-FFF2-40B4-BE49-F238E27FC236}">
                <a16:creationId xmlns:a16="http://schemas.microsoft.com/office/drawing/2014/main" id="{B8FC5D92-31B6-1382-349D-6B8F2C7E13D2}"/>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17" name="Title 1">
            <a:extLst>
              <a:ext uri="{FF2B5EF4-FFF2-40B4-BE49-F238E27FC236}">
                <a16:creationId xmlns:a16="http://schemas.microsoft.com/office/drawing/2014/main" id="{8DB35C78-9462-AC0F-032C-9599A9745885}"/>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chemeClr val="tx2"/>
                </a:solidFill>
                <a:latin typeface="IntelOne Mono" panose="020B0509020203020204" pitchFamily="49" charset="0"/>
              </a:defRPr>
            </a:lvl1pPr>
          </a:lstStyle>
          <a:p>
            <a:r>
              <a:rPr lang="en-US"/>
              <a:t>Slide Title Here</a:t>
            </a:r>
          </a:p>
        </p:txBody>
      </p:sp>
    </p:spTree>
    <p:extLst>
      <p:ext uri="{BB962C8B-B14F-4D97-AF65-F5344CB8AC3E}">
        <p14:creationId xmlns:p14="http://schemas.microsoft.com/office/powerpoint/2010/main" val="41920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8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A24145-ECFF-616B-4DDA-3D4CD2352BF4}"/>
              </a:ext>
            </a:extLst>
          </p:cNvPr>
          <p:cNvSpPr/>
          <p:nvPr userDrawn="1"/>
        </p:nvSpPr>
        <p:spPr>
          <a:xfrm>
            <a:off x="0" y="6236207"/>
            <a:ext cx="12192000" cy="6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rgbClr val="0068B5"/>
                </a:solidFill>
                <a:latin typeface="IntelOne Mono" panose="020B0509020203020204" pitchFamily="49" charset="0"/>
              </a:defRPr>
            </a:lvl1pPr>
          </a:lstStyle>
          <a:p>
            <a:r>
              <a:rPr lang="en-US"/>
              <a:t>Slide Title Here</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descr="department or event name">
            <a:extLst>
              <a:ext uri="{FF2B5EF4-FFF2-40B4-BE49-F238E27FC236}">
                <a16:creationId xmlns:a16="http://schemas.microsoft.com/office/drawing/2014/main" id="{D2E649C6-BE37-2F9B-A904-29C185C49BBA}"/>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rgbClr val="548FAD"/>
                </a:solidFill>
                <a:effectLst/>
                <a:uLnTx/>
                <a:uFillTx/>
                <a:latin typeface="IntelOne Mono" panose="020B0509020203020204" pitchFamily="49" charset="0"/>
                <a:cs typeface="+mn-cs"/>
                <a:sym typeface="Helvetica Neue"/>
              </a:rPr>
              <a:t>Open Platform for Enterprise (OPEA)</a:t>
            </a:r>
          </a:p>
        </p:txBody>
      </p:sp>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3" name="Graphic 2">
            <a:extLst>
              <a:ext uri="{FF2B5EF4-FFF2-40B4-BE49-F238E27FC236}">
                <a16:creationId xmlns:a16="http://schemas.microsoft.com/office/drawing/2014/main" id="{555D0763-AC0E-5DA3-CB2E-6A5A46970E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6236207"/>
            <a:ext cx="633600" cy="633600"/>
          </a:xfrm>
          <a:prstGeom prst="rect">
            <a:avLst/>
          </a:prstGeom>
        </p:spPr>
      </p:pic>
    </p:spTree>
    <p:extLst>
      <p:ext uri="{BB962C8B-B14F-4D97-AF65-F5344CB8AC3E}">
        <p14:creationId xmlns:p14="http://schemas.microsoft.com/office/powerpoint/2010/main" val="14077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Dark_Title and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blue and pink gradient&#10;&#10;Description automatically generated">
            <a:extLst>
              <a:ext uri="{FF2B5EF4-FFF2-40B4-BE49-F238E27FC236}">
                <a16:creationId xmlns:a16="http://schemas.microsoft.com/office/drawing/2014/main" id="{5250F996-FB5A-9886-FF0B-A420CC427CB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5" name="Content Placeholder 3">
            <a:extLst>
              <a:ext uri="{FF2B5EF4-FFF2-40B4-BE49-F238E27FC236}">
                <a16:creationId xmlns:a16="http://schemas.microsoft.com/office/drawing/2014/main" id="{70F27FE6-C62F-45BB-93A8-69782E5A9231}"/>
              </a:ext>
            </a:extLst>
          </p:cNvPr>
          <p:cNvSpPr>
            <a:spLocks noGrp="1"/>
          </p:cNvSpPr>
          <p:nvPr>
            <p:ph sz="quarter" idx="10" hasCustomPrompt="1"/>
          </p:nvPr>
        </p:nvSpPr>
        <p:spPr>
          <a:xfrm>
            <a:off x="488532" y="1496350"/>
            <a:ext cx="10971212"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600">
                <a:solidFill>
                  <a:schemeClr val="tx1"/>
                </a:solidFill>
                <a:latin typeface="+mn-lt"/>
              </a:defRPr>
            </a:lvl4pPr>
            <a:lvl5pPr>
              <a:defRPr>
                <a:solidFill>
                  <a:schemeClr val="tx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4F1A1A63-A326-6BD4-C67A-531143B5A8C4}"/>
              </a:ext>
            </a:extLst>
          </p:cNvPr>
          <p:cNvPicPr>
            <a:picLocks noChangeAspect="1"/>
          </p:cNvPicPr>
          <p:nvPr userDrawn="1"/>
        </p:nvPicPr>
        <p:blipFill>
          <a:blip r:embed="rId4"/>
          <a:stretch>
            <a:fillRect/>
          </a:stretch>
        </p:blipFill>
        <p:spPr>
          <a:xfrm rot="10800000">
            <a:off x="0" y="6249173"/>
            <a:ext cx="12192000" cy="621792"/>
          </a:xfrm>
          <a:prstGeom prst="rect">
            <a:avLst/>
          </a:prstGeom>
        </p:spPr>
      </p:pic>
      <p:pic>
        <p:nvPicPr>
          <p:cNvPr id="15" name="Picture 14">
            <a:extLst>
              <a:ext uri="{FF2B5EF4-FFF2-40B4-BE49-F238E27FC236}">
                <a16:creationId xmlns:a16="http://schemas.microsoft.com/office/drawing/2014/main" id="{C2996861-1F47-251A-8C99-F4C16CCD5B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4153"/>
            <a:ext cx="12192000" cy="623455"/>
          </a:xfrm>
          <a:prstGeom prst="rect">
            <a:avLst/>
          </a:prstGeom>
        </p:spPr>
      </p:pic>
      <p:sp>
        <p:nvSpPr>
          <p:cNvPr id="16" name="TextBox 15" descr="page  number">
            <a:extLst>
              <a:ext uri="{FF2B5EF4-FFF2-40B4-BE49-F238E27FC236}">
                <a16:creationId xmlns:a16="http://schemas.microsoft.com/office/drawing/2014/main" id="{5469B79A-6453-776D-CCF8-567FF6FD5ECC}"/>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7" name="Rectangle 16">
            <a:extLst>
              <a:ext uri="{FF2B5EF4-FFF2-40B4-BE49-F238E27FC236}">
                <a16:creationId xmlns:a16="http://schemas.microsoft.com/office/drawing/2014/main" id="{69273EEB-99A8-4D33-7055-70AD02153020}"/>
              </a:ext>
            </a:extLst>
          </p:cNvPr>
          <p:cNvSpPr/>
          <p:nvPr userDrawn="1"/>
        </p:nvSpPr>
        <p:spPr>
          <a:xfrm>
            <a:off x="621792" y="6249172"/>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descr="department or event name">
            <a:extLst>
              <a:ext uri="{FF2B5EF4-FFF2-40B4-BE49-F238E27FC236}">
                <a16:creationId xmlns:a16="http://schemas.microsoft.com/office/drawing/2014/main" id="{BF0AF4DE-665F-FCAD-F568-F5459B146E0A}"/>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Source Summit EU 2024</a:t>
            </a:r>
          </a:p>
        </p:txBody>
      </p:sp>
      <p:pic>
        <p:nvPicPr>
          <p:cNvPr id="19" name="Picture 18" descr="A blue and white logo&#10;&#10;Description automatically generated">
            <a:extLst>
              <a:ext uri="{FF2B5EF4-FFF2-40B4-BE49-F238E27FC236}">
                <a16:creationId xmlns:a16="http://schemas.microsoft.com/office/drawing/2014/main" id="{C01ED19E-1C60-6042-32E6-E111EFF5AAC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Tree>
    <p:extLst>
      <p:ext uri="{BB962C8B-B14F-4D97-AF65-F5344CB8AC3E}">
        <p14:creationId xmlns:p14="http://schemas.microsoft.com/office/powerpoint/2010/main" val="132077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7_Dark_Title and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5C5CD6-2A62-BCC9-FE18-843B15B94947}"/>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pic>
        <p:nvPicPr>
          <p:cNvPr id="14" name="Picture 13">
            <a:extLst>
              <a:ext uri="{FF2B5EF4-FFF2-40B4-BE49-F238E27FC236}">
                <a16:creationId xmlns:a16="http://schemas.microsoft.com/office/drawing/2014/main" id="{99E56BAE-BD8A-7253-1EDC-8AE111C8019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4153"/>
            <a:ext cx="12192000" cy="623455"/>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0070C0"/>
                </a:solidFill>
                <a:latin typeface="IntelOne Mono" panose="020B0509020203020204" pitchFamily="49" charset="0"/>
              </a:defRPr>
            </a:lvl1pPr>
          </a:lstStyle>
          <a:p>
            <a:r>
              <a:rPr lang="en-US"/>
              <a:t>Slide Title Here</a:t>
            </a:r>
          </a:p>
        </p:txBody>
      </p:sp>
      <p:sp>
        <p:nvSpPr>
          <p:cNvPr id="5" name="Content Placeholder 3">
            <a:extLst>
              <a:ext uri="{FF2B5EF4-FFF2-40B4-BE49-F238E27FC236}">
                <a16:creationId xmlns:a16="http://schemas.microsoft.com/office/drawing/2014/main" id="{70F27FE6-C62F-45BB-93A8-69782E5A9231}"/>
              </a:ext>
            </a:extLst>
          </p:cNvPr>
          <p:cNvSpPr>
            <a:spLocks noGrp="1"/>
          </p:cNvSpPr>
          <p:nvPr>
            <p:ph sz="quarter" idx="10" hasCustomPrompt="1"/>
          </p:nvPr>
        </p:nvSpPr>
        <p:spPr>
          <a:xfrm>
            <a:off x="488532" y="1496350"/>
            <a:ext cx="10971212" cy="4705350"/>
          </a:xfrm>
          <a:prstGeom prst="rect">
            <a:avLst/>
          </a:prstGeom>
        </p:spPr>
        <p:txBody>
          <a:bodyPr/>
          <a:lstStyle>
            <a:lvl1pPr>
              <a:defRPr sz="2800">
                <a:solidFill>
                  <a:srgbClr val="0070C0"/>
                </a:solidFill>
                <a:latin typeface="+mn-lt"/>
              </a:defRPr>
            </a:lvl1pPr>
            <a:lvl2pPr>
              <a:defRPr sz="2400">
                <a:solidFill>
                  <a:srgbClr val="0070C0"/>
                </a:solidFill>
                <a:latin typeface="+mn-lt"/>
              </a:defRPr>
            </a:lvl2pPr>
            <a:lvl3pPr>
              <a:defRPr sz="2000">
                <a:solidFill>
                  <a:srgbClr val="0070C0"/>
                </a:solidFill>
                <a:latin typeface="+mn-lt"/>
              </a:defRPr>
            </a:lvl3pPr>
            <a:lvl4pPr>
              <a:defRPr sz="1600">
                <a:solidFill>
                  <a:srgbClr val="0070C0"/>
                </a:solidFill>
                <a:latin typeface="+mn-lt"/>
              </a:defRPr>
            </a:lvl4pPr>
            <a:lvl5pPr>
              <a:defRPr>
                <a:solidFill>
                  <a:srgbClr val="0070C0"/>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68A53DEC-D734-2247-01DA-8FEE2FA63EED}"/>
              </a:ext>
            </a:extLst>
          </p:cNvPr>
          <p:cNvSpPr/>
          <p:nvPr userDrawn="1"/>
        </p:nvSpPr>
        <p:spPr>
          <a:xfrm>
            <a:off x="621792" y="6249172"/>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descr="department or event name">
            <a:extLst>
              <a:ext uri="{FF2B5EF4-FFF2-40B4-BE49-F238E27FC236}">
                <a16:creationId xmlns:a16="http://schemas.microsoft.com/office/drawing/2014/main" id="{1DFEF36B-624A-1DFF-CC1A-1F114BDF48CC}"/>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Platform for Enterprise (OPEA)</a:t>
            </a:r>
          </a:p>
        </p:txBody>
      </p:sp>
      <p:pic>
        <p:nvPicPr>
          <p:cNvPr id="7" name="Picture 6" descr="A blue and white logo&#10;&#10;Description automatically generated">
            <a:extLst>
              <a:ext uri="{FF2B5EF4-FFF2-40B4-BE49-F238E27FC236}">
                <a16:creationId xmlns:a16="http://schemas.microsoft.com/office/drawing/2014/main" id="{14B45EBF-F443-4363-6525-966342A4D2D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Tree>
    <p:extLst>
      <p:ext uri="{BB962C8B-B14F-4D97-AF65-F5344CB8AC3E}">
        <p14:creationId xmlns:p14="http://schemas.microsoft.com/office/powerpoint/2010/main" val="20408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Dark_Two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A blue and pink gradient&#10;&#10;Description automatically generated">
            <a:extLst>
              <a:ext uri="{FF2B5EF4-FFF2-40B4-BE49-F238E27FC236}">
                <a16:creationId xmlns:a16="http://schemas.microsoft.com/office/drawing/2014/main" id="{B95BA2C8-CEAF-22B8-BB79-5BCB0D4737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6" name="Content Placeholder 3">
            <a:extLst>
              <a:ext uri="{FF2B5EF4-FFF2-40B4-BE49-F238E27FC236}">
                <a16:creationId xmlns:a16="http://schemas.microsoft.com/office/drawing/2014/main" id="{FC1468A2-81E7-56B5-7DFC-9516E521777D}"/>
              </a:ext>
            </a:extLst>
          </p:cNvPr>
          <p:cNvSpPr>
            <a:spLocks noGrp="1"/>
          </p:cNvSpPr>
          <p:nvPr>
            <p:ph sz="quarter" idx="10" hasCustomPrompt="1"/>
          </p:nvPr>
        </p:nvSpPr>
        <p:spPr>
          <a:xfrm>
            <a:off x="487651" y="1496350"/>
            <a:ext cx="5481637"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cs typeface="IntelOne Display AR Regular" panose="020B0503020203020204" pitchFamily="34" charset="-78"/>
              </a:defRPr>
            </a:lvl3pPr>
            <a:lvl4pPr>
              <a:defRPr sz="1600">
                <a:solidFill>
                  <a:schemeClr val="tx1"/>
                </a:solidFill>
                <a:latin typeface="+mn-lt"/>
                <a:cs typeface="IntelOne Display AR Regular" panose="020B0503020203020204" pitchFamily="34" charset="-78"/>
              </a:defRPr>
            </a:lvl4pPr>
            <a:lvl5pPr>
              <a:defRPr>
                <a:solidFill>
                  <a:schemeClr val="tx1"/>
                </a:solidFill>
                <a:latin typeface="+mn-lt"/>
                <a:cs typeface="IntelOne Display AR Regular" panose="020B0503020203020204" pitchFamily="34" charset="-78"/>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5FE5C323-4269-659C-962A-46AA116B662F}"/>
              </a:ext>
            </a:extLst>
          </p:cNvPr>
          <p:cNvSpPr>
            <a:spLocks noGrp="1"/>
          </p:cNvSpPr>
          <p:nvPr>
            <p:ph sz="quarter" idx="11" hasCustomPrompt="1"/>
          </p:nvPr>
        </p:nvSpPr>
        <p:spPr>
          <a:xfrm>
            <a:off x="6096000" y="1497013"/>
            <a:ext cx="5489575" cy="4705350"/>
          </a:xfrm>
          <a:prstGeom prst="rect">
            <a:avLst/>
          </a:prstGeom>
        </p:spPr>
        <p:txBody>
          <a:bodyPr/>
          <a:lstStyle>
            <a:lvl1pPr>
              <a:defRPr sz="2800">
                <a:solidFill>
                  <a:schemeClr val="tx1"/>
                </a:solidFill>
                <a:latin typeface="+mn-lt"/>
              </a:defRPr>
            </a:lvl1pPr>
            <a:lvl2pPr>
              <a:defRPr sz="2400">
                <a:solidFill>
                  <a:schemeClr val="tx1"/>
                </a:solidFill>
                <a:latin typeface="+mn-lt"/>
              </a:defRPr>
            </a:lvl2pPr>
            <a:lvl3pPr>
              <a:defRPr sz="2000">
                <a:solidFill>
                  <a:schemeClr val="tx1"/>
                </a:solidFill>
                <a:latin typeface="+mn-lt"/>
              </a:defRPr>
            </a:lvl3pPr>
            <a:lvl4pPr>
              <a:defRPr sz="1600">
                <a:solidFill>
                  <a:schemeClr val="tx1"/>
                </a:solidFill>
                <a:latin typeface="+mn-lt"/>
              </a:defRPr>
            </a:lvl4pPr>
            <a:lvl5pPr>
              <a:defRPr>
                <a:solidFill>
                  <a:schemeClr val="tx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34F613BB-316B-2E81-ADFF-C764D25C8662}"/>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6" name="Picture 15">
            <a:extLst>
              <a:ext uri="{FF2B5EF4-FFF2-40B4-BE49-F238E27FC236}">
                <a16:creationId xmlns:a16="http://schemas.microsoft.com/office/drawing/2014/main" id="{125121E9-B651-914C-F671-3E756CCCAA1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7" name="TextBox 16" descr="page  number">
            <a:extLst>
              <a:ext uri="{FF2B5EF4-FFF2-40B4-BE49-F238E27FC236}">
                <a16:creationId xmlns:a16="http://schemas.microsoft.com/office/drawing/2014/main" id="{3C3BB654-178D-297B-5DB0-1EA89427FCB3}"/>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8" name="Rectangle 17">
            <a:extLst>
              <a:ext uri="{FF2B5EF4-FFF2-40B4-BE49-F238E27FC236}">
                <a16:creationId xmlns:a16="http://schemas.microsoft.com/office/drawing/2014/main" id="{9E1E64B7-0FF3-25EE-8117-6AB03DFEC7C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descr="department or event name">
            <a:extLst>
              <a:ext uri="{FF2B5EF4-FFF2-40B4-BE49-F238E27FC236}">
                <a16:creationId xmlns:a16="http://schemas.microsoft.com/office/drawing/2014/main" id="{F218FE74-1F7B-D954-4FCE-A28CC90C30D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Platform for Enterprise (OPEA)</a:t>
            </a:r>
          </a:p>
        </p:txBody>
      </p:sp>
      <p:pic>
        <p:nvPicPr>
          <p:cNvPr id="20" name="Picture 19" descr="A blue and white logo&#10;&#10;Description automatically generated">
            <a:extLst>
              <a:ext uri="{FF2B5EF4-FFF2-40B4-BE49-F238E27FC236}">
                <a16:creationId xmlns:a16="http://schemas.microsoft.com/office/drawing/2014/main" id="{A7C49A44-B84D-B185-8D38-3332E4BDE95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9176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9_Dark_Two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B1664C-434F-14EE-725D-DD36580DE2D4}"/>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17C8FE"/>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1756B3"/>
                </a:solidFill>
                <a:latin typeface="IntelOne Mono" panose="020B0509020203020204" pitchFamily="49" charset="0"/>
              </a:defRPr>
            </a:lvl1pPr>
          </a:lstStyle>
          <a:p>
            <a:r>
              <a:rPr lang="en-US"/>
              <a:t>Slide Title Here</a:t>
            </a:r>
          </a:p>
        </p:txBody>
      </p:sp>
      <p:sp>
        <p:nvSpPr>
          <p:cNvPr id="6" name="Content Placeholder 3">
            <a:extLst>
              <a:ext uri="{FF2B5EF4-FFF2-40B4-BE49-F238E27FC236}">
                <a16:creationId xmlns:a16="http://schemas.microsoft.com/office/drawing/2014/main" id="{FC1468A2-81E7-56B5-7DFC-9516E521777D}"/>
              </a:ext>
            </a:extLst>
          </p:cNvPr>
          <p:cNvSpPr>
            <a:spLocks noGrp="1"/>
          </p:cNvSpPr>
          <p:nvPr>
            <p:ph sz="quarter" idx="10" hasCustomPrompt="1"/>
          </p:nvPr>
        </p:nvSpPr>
        <p:spPr>
          <a:xfrm>
            <a:off x="487651" y="1496350"/>
            <a:ext cx="5481637" cy="4705350"/>
          </a:xfrm>
          <a:prstGeom prst="rect">
            <a:avLst/>
          </a:prstGeom>
        </p:spPr>
        <p:txBody>
          <a:bodyPr/>
          <a:lstStyle>
            <a:lvl1pPr>
              <a:defRPr sz="2800">
                <a:solidFill>
                  <a:schemeClr val="bg1"/>
                </a:solidFill>
                <a:latin typeface="+mn-lt"/>
              </a:defRPr>
            </a:lvl1pPr>
            <a:lvl2pPr>
              <a:defRPr sz="2400">
                <a:solidFill>
                  <a:schemeClr val="bg1"/>
                </a:solidFill>
                <a:latin typeface="+mn-lt"/>
              </a:defRPr>
            </a:lvl2pPr>
            <a:lvl3pPr>
              <a:defRPr sz="2000">
                <a:solidFill>
                  <a:schemeClr val="bg1"/>
                </a:solidFill>
                <a:latin typeface="+mn-lt"/>
                <a:cs typeface="IntelOne Display AR Regular" panose="020B0503020203020204" pitchFamily="34" charset="-78"/>
              </a:defRPr>
            </a:lvl3pPr>
            <a:lvl4pPr>
              <a:defRPr sz="1600">
                <a:solidFill>
                  <a:schemeClr val="bg1"/>
                </a:solidFill>
                <a:latin typeface="+mn-lt"/>
                <a:cs typeface="IntelOne Display AR Regular" panose="020B0503020203020204" pitchFamily="34" charset="-78"/>
              </a:defRPr>
            </a:lvl4pPr>
            <a:lvl5pPr>
              <a:defRPr>
                <a:solidFill>
                  <a:schemeClr val="bg1"/>
                </a:solidFill>
                <a:latin typeface="+mn-lt"/>
                <a:cs typeface="IntelOne Display AR Regular" panose="020B0503020203020204" pitchFamily="34" charset="-78"/>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5FE5C323-4269-659C-962A-46AA116B662F}"/>
              </a:ext>
            </a:extLst>
          </p:cNvPr>
          <p:cNvSpPr>
            <a:spLocks noGrp="1"/>
          </p:cNvSpPr>
          <p:nvPr>
            <p:ph sz="quarter" idx="11" hasCustomPrompt="1"/>
          </p:nvPr>
        </p:nvSpPr>
        <p:spPr>
          <a:xfrm>
            <a:off x="6096000" y="1497013"/>
            <a:ext cx="5489575" cy="4705350"/>
          </a:xfrm>
          <a:prstGeom prst="rect">
            <a:avLst/>
          </a:prstGeom>
        </p:spPr>
        <p:txBody>
          <a:bodyPr/>
          <a:lstStyle>
            <a:lvl1pPr>
              <a:defRPr sz="2800">
                <a:solidFill>
                  <a:schemeClr val="bg1"/>
                </a:solidFill>
                <a:latin typeface="+mn-lt"/>
              </a:defRPr>
            </a:lvl1pPr>
            <a:lvl2pPr>
              <a:defRPr sz="2400">
                <a:solidFill>
                  <a:schemeClr val="bg1"/>
                </a:solidFill>
                <a:latin typeface="+mn-lt"/>
              </a:defRPr>
            </a:lvl2pPr>
            <a:lvl3pPr>
              <a:defRPr sz="2000">
                <a:solidFill>
                  <a:schemeClr val="bg1"/>
                </a:solidFill>
                <a:latin typeface="+mn-lt"/>
              </a:defRPr>
            </a:lvl3pPr>
            <a:lvl4pPr>
              <a:defRPr sz="1600">
                <a:solidFill>
                  <a:schemeClr val="bg1"/>
                </a:solidFill>
                <a:latin typeface="+mn-lt"/>
              </a:defRPr>
            </a:lvl4pPr>
            <a:lvl5pPr>
              <a:defRPr>
                <a:solidFill>
                  <a:schemeClr val="bg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34F613BB-316B-2E81-ADFF-C764D25C8662}"/>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16" name="Picture 15">
            <a:extLst>
              <a:ext uri="{FF2B5EF4-FFF2-40B4-BE49-F238E27FC236}">
                <a16:creationId xmlns:a16="http://schemas.microsoft.com/office/drawing/2014/main" id="{125121E9-B651-914C-F671-3E756CCCAA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7" name="TextBox 16" descr="page  number">
            <a:extLst>
              <a:ext uri="{FF2B5EF4-FFF2-40B4-BE49-F238E27FC236}">
                <a16:creationId xmlns:a16="http://schemas.microsoft.com/office/drawing/2014/main" id="{3C3BB654-178D-297B-5DB0-1EA89427FCB3}"/>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8" name="Rectangle 17">
            <a:extLst>
              <a:ext uri="{FF2B5EF4-FFF2-40B4-BE49-F238E27FC236}">
                <a16:creationId xmlns:a16="http://schemas.microsoft.com/office/drawing/2014/main" id="{9E1E64B7-0FF3-25EE-8117-6AB03DFEC7C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descr="department or event name">
            <a:extLst>
              <a:ext uri="{FF2B5EF4-FFF2-40B4-BE49-F238E27FC236}">
                <a16:creationId xmlns:a16="http://schemas.microsoft.com/office/drawing/2014/main" id="{F218FE74-1F7B-D954-4FCE-A28CC90C30D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Platform for Enterprise (OPEA)</a:t>
            </a:r>
          </a:p>
        </p:txBody>
      </p:sp>
      <p:pic>
        <p:nvPicPr>
          <p:cNvPr id="20" name="Picture 19" descr="A blue and white logo&#10;&#10;Description automatically generated">
            <a:extLst>
              <a:ext uri="{FF2B5EF4-FFF2-40B4-BE49-F238E27FC236}">
                <a16:creationId xmlns:a16="http://schemas.microsoft.com/office/drawing/2014/main" id="{A7C49A44-B84D-B185-8D38-3332E4BDE95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58742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0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blue and pink gradient&#10;&#10;Description automatically generated">
            <a:extLst>
              <a:ext uri="{FF2B5EF4-FFF2-40B4-BE49-F238E27FC236}">
                <a16:creationId xmlns:a16="http://schemas.microsoft.com/office/drawing/2014/main" id="{90977E13-8E42-6ED0-A430-4FB2D2BE515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blue and pink squares&#10;&#10;Description automatically generated">
            <a:extLst>
              <a:ext uri="{FF2B5EF4-FFF2-40B4-BE49-F238E27FC236}">
                <a16:creationId xmlns:a16="http://schemas.microsoft.com/office/drawing/2014/main" id="{FEB73A21-5BF1-8F57-5F4E-CF5BDB195B68}"/>
              </a:ext>
            </a:extLst>
          </p:cNvPr>
          <p:cNvPicPr>
            <a:picLocks noChangeAspect="1"/>
          </p:cNvPicPr>
          <p:nvPr userDrawn="1"/>
        </p:nvPicPr>
        <p:blipFill>
          <a:blip r:embed="rId4" cstate="print">
            <a:alphaModFix amt="35000"/>
            <a:extLst>
              <a:ext uri="{28A0092B-C50C-407E-A947-70E740481C1C}">
                <a14:useLocalDpi xmlns:a14="http://schemas.microsoft.com/office/drawing/2010/main" val="0"/>
              </a:ext>
            </a:extLst>
          </a:blip>
          <a:stretch>
            <a:fillRect/>
          </a:stretch>
        </p:blipFill>
        <p:spPr>
          <a:xfrm>
            <a:off x="0" y="107"/>
            <a:ext cx="12192000" cy="6857786"/>
          </a:xfrm>
          <a:prstGeom prst="rect">
            <a:avLst/>
          </a:prstGeom>
        </p:spPr>
      </p:pic>
      <p:sp>
        <p:nvSpPr>
          <p:cNvPr id="2" name="Title Text">
            <a:extLst>
              <a:ext uri="{FF2B5EF4-FFF2-40B4-BE49-F238E27FC236}">
                <a16:creationId xmlns:a16="http://schemas.microsoft.com/office/drawing/2014/main" id="{CA401F97-BA92-1DEA-C5B9-59A2E3558A41}"/>
              </a:ext>
            </a:extLst>
          </p:cNvPr>
          <p:cNvSpPr txBox="1">
            <a:spLocks noGrp="1"/>
          </p:cNvSpPr>
          <p:nvPr>
            <p:ph type="title" hasCustomPrompt="1"/>
          </p:nvPr>
        </p:nvSpPr>
        <p:spPr>
          <a:xfrm>
            <a:off x="814354" y="3076687"/>
            <a:ext cx="10563291" cy="19294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80" tIns="0" rIns="0" bIns="0" anchor="t" anchorCtr="0">
            <a:noAutofit/>
          </a:bodyPr>
          <a:lstStyle>
            <a:lvl1pPr algn="ctr">
              <a:defRPr sz="5800" b="0" i="0" spc="-300">
                <a:solidFill>
                  <a:schemeClr val="tx1"/>
                </a:solidFill>
                <a:latin typeface="IntelOne Mono" panose="020B0509020203020204" pitchFamily="49" charset="0"/>
              </a:defRPr>
            </a:lvl1pPr>
          </a:lstStyle>
          <a:p>
            <a:r>
              <a:rPr lang="en-US"/>
              <a:t>Divider Slide Title Here</a:t>
            </a:r>
            <a:endParaRPr/>
          </a:p>
        </p:txBody>
      </p:sp>
      <p:sp>
        <p:nvSpPr>
          <p:cNvPr id="4" name="Text Placeholder 6">
            <a:extLst>
              <a:ext uri="{FF2B5EF4-FFF2-40B4-BE49-F238E27FC236}">
                <a16:creationId xmlns:a16="http://schemas.microsoft.com/office/drawing/2014/main" id="{F1B523B9-F7F0-1B1C-BA02-259D8EAC7327}"/>
              </a:ext>
            </a:extLst>
          </p:cNvPr>
          <p:cNvSpPr>
            <a:spLocks noGrp="1"/>
          </p:cNvSpPr>
          <p:nvPr>
            <p:ph type="body" sz="quarter" idx="28" hasCustomPrompt="1"/>
          </p:nvPr>
        </p:nvSpPr>
        <p:spPr>
          <a:xfrm>
            <a:off x="2139990" y="2578443"/>
            <a:ext cx="7912019" cy="498244"/>
          </a:xfrm>
          <a:prstGeom prst="rect">
            <a:avLst/>
          </a:prstGeom>
        </p:spPr>
        <p:txBody>
          <a:bodyPr lIns="182880" anchor="t">
            <a:normAutofit/>
          </a:bodyPr>
          <a:lstStyle>
            <a:lvl1pPr marL="0" indent="0" algn="ctr">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Divider Slide Eyebrow Here</a:t>
            </a:r>
          </a:p>
        </p:txBody>
      </p:sp>
    </p:spTree>
    <p:extLst>
      <p:ext uri="{BB962C8B-B14F-4D97-AF65-F5344CB8AC3E}">
        <p14:creationId xmlns:p14="http://schemas.microsoft.com/office/powerpoint/2010/main" val="293017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1_Divider Slide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id="{CA401F97-BA92-1DEA-C5B9-59A2E3558A41}"/>
              </a:ext>
            </a:extLst>
          </p:cNvPr>
          <p:cNvSpPr txBox="1">
            <a:spLocks noGrp="1"/>
          </p:cNvSpPr>
          <p:nvPr>
            <p:ph type="title" hasCustomPrompt="1"/>
          </p:nvPr>
        </p:nvSpPr>
        <p:spPr>
          <a:xfrm>
            <a:off x="814354" y="3076687"/>
            <a:ext cx="10563291" cy="19294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82880" tIns="0" rIns="0" bIns="0" anchor="t" anchorCtr="0">
            <a:noAutofit/>
          </a:bodyPr>
          <a:lstStyle>
            <a:lvl1pPr algn="ctr">
              <a:defRPr sz="5800" b="0" i="0" spc="-300">
                <a:solidFill>
                  <a:schemeClr val="tx1"/>
                </a:solidFill>
                <a:latin typeface="IntelOne Mono" panose="020B0509020203020204" pitchFamily="49" charset="0"/>
              </a:defRPr>
            </a:lvl1pPr>
          </a:lstStyle>
          <a:p>
            <a:r>
              <a:rPr lang="en-US"/>
              <a:t>Divider Slide Title Here</a:t>
            </a:r>
            <a:endParaRPr/>
          </a:p>
        </p:txBody>
      </p:sp>
      <p:sp>
        <p:nvSpPr>
          <p:cNvPr id="4" name="Text Placeholder 6">
            <a:extLst>
              <a:ext uri="{FF2B5EF4-FFF2-40B4-BE49-F238E27FC236}">
                <a16:creationId xmlns:a16="http://schemas.microsoft.com/office/drawing/2014/main" id="{F1B523B9-F7F0-1B1C-BA02-259D8EAC7327}"/>
              </a:ext>
            </a:extLst>
          </p:cNvPr>
          <p:cNvSpPr>
            <a:spLocks noGrp="1"/>
          </p:cNvSpPr>
          <p:nvPr>
            <p:ph type="body" sz="quarter" idx="28" hasCustomPrompt="1"/>
          </p:nvPr>
        </p:nvSpPr>
        <p:spPr>
          <a:xfrm>
            <a:off x="2139990" y="2578443"/>
            <a:ext cx="7912019" cy="498244"/>
          </a:xfrm>
          <a:prstGeom prst="rect">
            <a:avLst/>
          </a:prstGeom>
        </p:spPr>
        <p:txBody>
          <a:bodyPr lIns="182880" anchor="t">
            <a:normAutofit/>
          </a:bodyPr>
          <a:lstStyle>
            <a:lvl1pPr marL="0" indent="0" algn="ctr">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Divider Slide Eyebrow Here</a:t>
            </a:r>
          </a:p>
        </p:txBody>
      </p:sp>
    </p:spTree>
    <p:extLst>
      <p:ext uri="{BB962C8B-B14F-4D97-AF65-F5344CB8AC3E}">
        <p14:creationId xmlns:p14="http://schemas.microsoft.com/office/powerpoint/2010/main" val="30151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1_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blue and pink gradient&#10;&#10;Description automatically generated">
            <a:extLst>
              <a:ext uri="{FF2B5EF4-FFF2-40B4-BE49-F238E27FC236}">
                <a16:creationId xmlns:a16="http://schemas.microsoft.com/office/drawing/2014/main" id="{34EA41B1-C77C-F967-A645-1CEDED5B3A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58268770-6D75-A542-E32F-9F921A27FF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4666" y="2755052"/>
            <a:ext cx="3322667" cy="1347895"/>
          </a:xfrm>
          <a:prstGeom prst="rect">
            <a:avLst/>
          </a:prstGeom>
        </p:spPr>
      </p:pic>
      <p:sp>
        <p:nvSpPr>
          <p:cNvPr id="6" name="TextBox 5">
            <a:extLst>
              <a:ext uri="{FF2B5EF4-FFF2-40B4-BE49-F238E27FC236}">
                <a16:creationId xmlns:a16="http://schemas.microsoft.com/office/drawing/2014/main" id="{CECC663E-9F18-3281-3C97-DCC91F1CE32F}"/>
              </a:ext>
            </a:extLst>
          </p:cNvPr>
          <p:cNvSpPr txBox="1"/>
          <p:nvPr userDrawn="1"/>
        </p:nvSpPr>
        <p:spPr>
          <a:xfrm>
            <a:off x="1161535" y="5638803"/>
            <a:ext cx="9860692" cy="1015663"/>
          </a:xfrm>
          <a:prstGeom prst="rect">
            <a:avLst/>
          </a:prstGeom>
          <a:noFill/>
        </p:spPr>
        <p:txBody>
          <a:bodyPr wrap="square" rtlCol="0">
            <a:spAutoFit/>
          </a:bodyPr>
          <a:lstStyle/>
          <a:p>
            <a:pPr algn="ctr">
              <a:lnSpc>
                <a:spcPct val="100000"/>
              </a:lnSpc>
              <a:spcBef>
                <a:spcPts val="600"/>
              </a:spcBef>
            </a:pPr>
            <a:r>
              <a:rPr kumimoji="0" lang="en-US" sz="900" b="0" i="0" u="none" strike="noStrike" cap="none" spc="0" normalizeH="0" baseline="0">
                <a:ln>
                  <a:noFill/>
                </a:ln>
                <a:solidFill>
                  <a:schemeClr val="tx1"/>
                </a:solidFill>
                <a:effectLst/>
                <a:uFillTx/>
                <a:latin typeface="IntelOne Text Medium" panose="020B0503020203020204" pitchFamily="34" charset="77"/>
                <a:ea typeface="+mn-ea"/>
                <a:cs typeface="+mn-cs"/>
                <a:sym typeface="Helvetica Neue"/>
              </a:rPr>
              <a:t>Notices and disclaimers</a:t>
            </a:r>
          </a:p>
          <a:p>
            <a:pPr algn="ctr">
              <a:lnSpc>
                <a:spcPct val="100000"/>
              </a:lnSpc>
              <a:spcBef>
                <a:spcPts val="600"/>
              </a:spcBef>
            </a:pPr>
            <a:r>
              <a:rPr kumimoji="0" lang="en-US" sz="900" b="0" i="0" u="none" strike="noStrike" cap="none" spc="0" normalizeH="0" baseline="0">
                <a:ln>
                  <a:noFill/>
                </a:ln>
                <a:solidFill>
                  <a:schemeClr val="tx1"/>
                </a:solidFill>
                <a:effectLst/>
                <a:uFillTx/>
                <a:latin typeface="+mn-lt"/>
                <a:ea typeface="+mn-ea"/>
                <a:cs typeface="+mn-cs"/>
                <a:sym typeface="Helvetica Neue"/>
              </a:rPr>
              <a:t>Intel is committed to respecting human rights and avoiding complicity in human rights abuses. See Intel</a:t>
            </a:r>
            <a:r>
              <a:rPr kumimoji="0" lang="da-DK" sz="900" b="0" i="0" u="none" strike="noStrike" cap="none" spc="0" normalizeH="0" baseline="0">
                <a:ln>
                  <a:noFill/>
                </a:ln>
                <a:solidFill>
                  <a:schemeClr val="tx1"/>
                </a:solidFill>
                <a:effectLst/>
                <a:uFillTx/>
                <a:latin typeface="+mn-lt"/>
                <a:ea typeface="+mn-ea"/>
                <a:cs typeface="+mn-cs"/>
                <a:sym typeface="Helvetica Neue"/>
              </a:rPr>
              <a:t>’s </a:t>
            </a:r>
            <a:r>
              <a:rPr kumimoji="0" lang="en-US" sz="900" b="0" i="0" u="sng" strike="noStrike" cap="none" spc="0" normalizeH="0" baseline="0">
                <a:ln>
                  <a:noFill/>
                </a:ln>
                <a:solidFill>
                  <a:schemeClr val="tx1"/>
                </a:solidFill>
                <a:effectLst/>
                <a:uFillTx/>
                <a:latin typeface="+mn-lt"/>
                <a:ea typeface="+mn-ea"/>
                <a:cs typeface="+mn-cs"/>
                <a:sym typeface="Helvetica Neue"/>
                <a:hlinkClick r:id="rId5">
                  <a:extLst>
                    <a:ext uri="{A12FA001-AC4F-418D-AE19-62706E023703}">
                      <ahyp:hlinkClr xmlns:ahyp="http://schemas.microsoft.com/office/drawing/2018/hyperlinkcolor" val="tx"/>
                    </a:ext>
                  </a:extLst>
                </a:hlinkClick>
              </a:rPr>
              <a:t>Global Human Rights Principles</a:t>
            </a:r>
            <a:r>
              <a:rPr kumimoji="0" lang="da-DK" sz="900" b="0" i="0" u="none" strike="noStrike" cap="none" spc="0" normalizeH="0" baseline="0">
                <a:ln>
                  <a:noFill/>
                </a:ln>
                <a:solidFill>
                  <a:schemeClr val="tx1"/>
                </a:solidFill>
                <a:effectLst/>
                <a:uFillTx/>
                <a:latin typeface="+mn-lt"/>
                <a:ea typeface="+mn-ea"/>
                <a:cs typeface="+mn-cs"/>
                <a:sym typeface="Helvetica Neue"/>
              </a:rPr>
              <a:t>. Intel® </a:t>
            </a:r>
            <a:r>
              <a:rPr kumimoji="0" lang="en-US" sz="900" b="0" i="0" u="none" strike="noStrike" cap="none" spc="0" normalizeH="0" baseline="0">
                <a:ln>
                  <a:noFill/>
                </a:ln>
                <a:solidFill>
                  <a:schemeClr val="tx1"/>
                </a:solidFill>
                <a:effectLst/>
                <a:uFillTx/>
                <a:latin typeface="+mn-lt"/>
                <a:ea typeface="+mn-ea"/>
                <a:cs typeface="+mn-cs"/>
                <a:sym typeface="Helvetica Neue"/>
              </a:rPr>
              <a:t>products and software are intended only to be used in applications that do not cause or contribute to a violation of an internationally recognized human right.</a:t>
            </a:r>
          </a:p>
          <a:p>
            <a:pPr algn="ctr">
              <a:lnSpc>
                <a:spcPct val="100000"/>
              </a:lnSpc>
              <a:spcBef>
                <a:spcPts val="600"/>
              </a:spcBef>
            </a:pPr>
            <a:r>
              <a:rPr kumimoji="0" lang="da-DK" sz="900" b="0" i="0" u="none" strike="noStrike" cap="none" spc="0" normalizeH="0" baseline="0">
                <a:ln>
                  <a:noFill/>
                </a:ln>
                <a:solidFill>
                  <a:schemeClr val="tx1"/>
                </a:solidFill>
                <a:effectLst/>
                <a:uFillTx/>
                <a:latin typeface="+mn-lt"/>
                <a:ea typeface="+mn-ea"/>
                <a:cs typeface="+mn-cs"/>
                <a:sym typeface="Helvetica Neue"/>
              </a:rPr>
              <a:t>Intel® </a:t>
            </a:r>
            <a:r>
              <a:rPr kumimoji="0" lang="en-US" sz="900" b="0" i="0" u="none" strike="noStrike" cap="none" spc="0" normalizeH="0" baseline="0">
                <a:ln>
                  <a:noFill/>
                </a:ln>
                <a:solidFill>
                  <a:schemeClr val="tx1"/>
                </a:solidFill>
                <a:effectLst/>
                <a:uFillTx/>
                <a:latin typeface="+mn-lt"/>
                <a:ea typeface="+mn-ea"/>
                <a:cs typeface="+mn-cs"/>
                <a:sym typeface="Helvetica Neue"/>
              </a:rPr>
              <a:t>technologies may require enabled hardware, software, or service activation. No product or component can be absolutely secure.</a:t>
            </a:r>
            <a:r>
              <a:rPr kumimoji="0" lang="da-DK" sz="900" b="0" i="0" u="none" strike="noStrike" cap="none" spc="0" normalizeH="0" baseline="0">
                <a:ln>
                  <a:noFill/>
                </a:ln>
                <a:solidFill>
                  <a:schemeClr val="tx1"/>
                </a:solidFill>
                <a:effectLst/>
                <a:uFillTx/>
                <a:latin typeface="+mn-lt"/>
                <a:ea typeface="+mn-ea"/>
                <a:cs typeface="+mn-cs"/>
                <a:sym typeface="Helvetica Neue"/>
              </a:rPr>
              <a:t> </a:t>
            </a:r>
            <a:r>
              <a:rPr kumimoji="0" lang="en-US" sz="900" b="0" i="0" u="none" strike="noStrike" cap="none" spc="0" normalizeH="0" baseline="0">
                <a:ln>
                  <a:noFill/>
                </a:ln>
                <a:solidFill>
                  <a:schemeClr val="tx1"/>
                </a:solidFill>
                <a:effectLst/>
                <a:uFillTx/>
                <a:latin typeface="+mn-lt"/>
                <a:ea typeface="+mn-ea"/>
                <a:cs typeface="+mn-cs"/>
                <a:sym typeface="Helvetica Neue"/>
              </a:rPr>
              <a:t> Your costs and results may vary.</a:t>
            </a:r>
          </a:p>
          <a:p>
            <a:pPr algn="ctr">
              <a:lnSpc>
                <a:spcPct val="100000"/>
              </a:lnSpc>
              <a:spcBef>
                <a:spcPts val="600"/>
              </a:spcBef>
            </a:pPr>
            <a:r>
              <a:rPr kumimoji="0" lang="de-DE" sz="900" b="0" i="0" u="none" strike="noStrike" cap="none" spc="0" normalizeH="0" baseline="0">
                <a:ln>
                  <a:noFill/>
                </a:ln>
                <a:solidFill>
                  <a:schemeClr val="tx1"/>
                </a:solidFill>
                <a:effectLst/>
                <a:uFillTx/>
                <a:latin typeface="+mn-lt"/>
                <a:ea typeface="+mn-ea"/>
                <a:cs typeface="+mn-cs"/>
                <a:sym typeface="Helvetica Neue"/>
              </a:rPr>
              <a:t>© </a:t>
            </a:r>
            <a:r>
              <a:rPr kumimoji="0" lang="en-US" sz="900" b="0" i="0" u="none" strike="noStrike" cap="none" spc="0" normalizeH="0" baseline="0">
                <a:ln>
                  <a:noFill/>
                </a:ln>
                <a:solidFill>
                  <a:schemeClr val="tx1"/>
                </a:solidFill>
                <a:effectLst/>
                <a:uFillTx/>
                <a:latin typeface="+mn-lt"/>
                <a:ea typeface="+mn-ea"/>
                <a:cs typeface="+mn-cs"/>
                <a:sym typeface="Helvetica Neue"/>
              </a:rPr>
              <a:t>Intel Corporation. Intel, the Intel logo, and other Intel marks are trademarks of Intel Corporation or its subsidiaries. Other names and brands may be claimed as the property of others. </a:t>
            </a:r>
          </a:p>
        </p:txBody>
      </p:sp>
    </p:spTree>
    <p:extLst>
      <p:ext uri="{BB962C8B-B14F-4D97-AF65-F5344CB8AC3E}">
        <p14:creationId xmlns:p14="http://schemas.microsoft.com/office/powerpoint/2010/main" val="5479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8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blue and pink gradient&#10;&#10;Description automatically generated">
            <a:extLst>
              <a:ext uri="{FF2B5EF4-FFF2-40B4-BE49-F238E27FC236}">
                <a16:creationId xmlns:a16="http://schemas.microsoft.com/office/drawing/2014/main" id="{0C7B2839-C179-485C-3292-59AD3250DD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A62353F1-84A3-60D0-BA98-1F6F6704810C}"/>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3" name="Picture 12">
            <a:extLst>
              <a:ext uri="{FF2B5EF4-FFF2-40B4-BE49-F238E27FC236}">
                <a16:creationId xmlns:a16="http://schemas.microsoft.com/office/drawing/2014/main" id="{4D266322-41EF-EBE2-BC43-111EC16F233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5" name="TextBox 14" descr="page  number">
            <a:extLst>
              <a:ext uri="{FF2B5EF4-FFF2-40B4-BE49-F238E27FC236}">
                <a16:creationId xmlns:a16="http://schemas.microsoft.com/office/drawing/2014/main" id="{EB3FA7C3-3471-0D48-CF78-9870F9C4957A}"/>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6" name="Rectangle 15">
            <a:extLst>
              <a:ext uri="{FF2B5EF4-FFF2-40B4-BE49-F238E27FC236}">
                <a16:creationId xmlns:a16="http://schemas.microsoft.com/office/drawing/2014/main" id="{C4A73459-24FB-A979-0D45-FC774C19469C}"/>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descr="department or event name">
            <a:extLst>
              <a:ext uri="{FF2B5EF4-FFF2-40B4-BE49-F238E27FC236}">
                <a16:creationId xmlns:a16="http://schemas.microsoft.com/office/drawing/2014/main" id="{3FAE60FD-0E4F-06DB-4FA2-488E9B0269B0}"/>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Platform for Enterprise (OPEA)</a:t>
            </a:r>
          </a:p>
        </p:txBody>
      </p:sp>
      <p:pic>
        <p:nvPicPr>
          <p:cNvPr id="18" name="Picture 17" descr="A blue and white logo&#10;&#10;Description automatically generated">
            <a:extLst>
              <a:ext uri="{FF2B5EF4-FFF2-40B4-BE49-F238E27FC236}">
                <a16:creationId xmlns:a16="http://schemas.microsoft.com/office/drawing/2014/main" id="{ED336AF6-4338-BA81-BC6E-90372005A44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2525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 Column Heavy Content">
  <p:cSld name="1 Column Heavy Content">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318716" y="256267"/>
            <a:ext cx="115832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21"/>
          <p:cNvSpPr txBox="1">
            <a:spLocks noGrp="1"/>
          </p:cNvSpPr>
          <p:nvPr>
            <p:ph type="body" idx="1"/>
          </p:nvPr>
        </p:nvSpPr>
        <p:spPr>
          <a:xfrm>
            <a:off x="310967" y="1126688"/>
            <a:ext cx="11583200" cy="4965200"/>
          </a:xfrm>
          <a:prstGeom prst="rect">
            <a:avLst/>
          </a:prstGeom>
          <a:noFill/>
          <a:ln>
            <a:noFill/>
          </a:ln>
        </p:spPr>
        <p:txBody>
          <a:bodyPr spcFirstLastPara="1" wrap="square" lIns="91425" tIns="91425" rIns="91425" bIns="91425" anchor="t" anchorCtr="0">
            <a:normAutofit/>
          </a:bodyPr>
          <a:lstStyle>
            <a:lvl1pPr marL="609585" lvl="0" indent="-423323" algn="l">
              <a:lnSpc>
                <a:spcPct val="95000"/>
              </a:lnSpc>
              <a:spcBef>
                <a:spcPts val="667"/>
              </a:spcBef>
              <a:spcAft>
                <a:spcPts val="0"/>
              </a:spcAft>
              <a:buSzPts val="1400"/>
              <a:buChar char="●"/>
              <a:defRPr sz="1867"/>
            </a:lvl1pPr>
            <a:lvl2pPr marL="1219170" lvl="1" indent="-389457" algn="l">
              <a:lnSpc>
                <a:spcPct val="95000"/>
              </a:lnSpc>
              <a:spcBef>
                <a:spcPts val="667"/>
              </a:spcBef>
              <a:spcAft>
                <a:spcPts val="0"/>
              </a:spcAft>
              <a:buSzPts val="1000"/>
              <a:buChar char="○"/>
              <a:defRPr sz="1333"/>
            </a:lvl2pPr>
            <a:lvl3pPr marL="1828754" lvl="2" indent="-389457" algn="l">
              <a:lnSpc>
                <a:spcPct val="95000"/>
              </a:lnSpc>
              <a:spcBef>
                <a:spcPts val="667"/>
              </a:spcBef>
              <a:spcAft>
                <a:spcPts val="0"/>
              </a:spcAft>
              <a:buSzPts val="1000"/>
              <a:buChar char="■"/>
              <a:defRPr sz="1333"/>
            </a:lvl3pPr>
            <a:lvl4pPr marL="2438339" lvl="3" indent="-389457" algn="l">
              <a:lnSpc>
                <a:spcPct val="95000"/>
              </a:lnSpc>
              <a:spcBef>
                <a:spcPts val="667"/>
              </a:spcBef>
              <a:spcAft>
                <a:spcPts val="0"/>
              </a:spcAft>
              <a:buSzPts val="1000"/>
              <a:buChar char="●"/>
              <a:defRPr sz="1333"/>
            </a:lvl4pPr>
            <a:lvl5pPr marL="3047924" lvl="4" indent="-389457" algn="l">
              <a:lnSpc>
                <a:spcPct val="95000"/>
              </a:lnSpc>
              <a:spcBef>
                <a:spcPts val="667"/>
              </a:spcBef>
              <a:spcAft>
                <a:spcPts val="0"/>
              </a:spcAft>
              <a:buSzPts val="1000"/>
              <a:buChar char="○"/>
              <a:defRPr sz="1333"/>
            </a:lvl5pPr>
            <a:lvl6pPr marL="3657509" lvl="5" indent="-389457" algn="l">
              <a:lnSpc>
                <a:spcPct val="95000"/>
              </a:lnSpc>
              <a:spcBef>
                <a:spcPts val="667"/>
              </a:spcBef>
              <a:spcAft>
                <a:spcPts val="0"/>
              </a:spcAft>
              <a:buSzPts val="1000"/>
              <a:buChar char="■"/>
              <a:defRPr sz="1333"/>
            </a:lvl6pPr>
            <a:lvl7pPr marL="4267093" lvl="6" indent="-389457" algn="l">
              <a:lnSpc>
                <a:spcPct val="95000"/>
              </a:lnSpc>
              <a:spcBef>
                <a:spcPts val="667"/>
              </a:spcBef>
              <a:spcAft>
                <a:spcPts val="0"/>
              </a:spcAft>
              <a:buSzPts val="1000"/>
              <a:buChar char="●"/>
              <a:defRPr sz="1333"/>
            </a:lvl7pPr>
            <a:lvl8pPr marL="4876678" lvl="7" indent="-389457" algn="l">
              <a:lnSpc>
                <a:spcPct val="95000"/>
              </a:lnSpc>
              <a:spcBef>
                <a:spcPts val="667"/>
              </a:spcBef>
              <a:spcAft>
                <a:spcPts val="0"/>
              </a:spcAft>
              <a:buSzPts val="1000"/>
              <a:buChar char="○"/>
              <a:defRPr sz="1333"/>
            </a:lvl8pPr>
            <a:lvl9pPr marL="5486263" lvl="8" indent="-389457" algn="l">
              <a:lnSpc>
                <a:spcPct val="95000"/>
              </a:lnSpc>
              <a:spcBef>
                <a:spcPts val="667"/>
              </a:spcBef>
              <a:spcAft>
                <a:spcPts val="667"/>
              </a:spcAft>
              <a:buSzPts val="1000"/>
              <a:buChar char="■"/>
              <a:defRPr sz="1333"/>
            </a:lvl9pPr>
          </a:lstStyle>
          <a:p>
            <a:endParaRPr/>
          </a:p>
        </p:txBody>
      </p:sp>
      <p:sp>
        <p:nvSpPr>
          <p:cNvPr id="36" name="Google Shape;36;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
        <p:nvSpPr>
          <p:cNvPr id="37" name="Google Shape;37;p21"/>
          <p:cNvSpPr/>
          <p:nvPr/>
        </p:nvSpPr>
        <p:spPr>
          <a:xfrm>
            <a:off x="0" y="-4567"/>
            <a:ext cx="12207200" cy="844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Montserrat"/>
              <a:ea typeface="Montserrat"/>
              <a:cs typeface="Montserrat"/>
              <a:sym typeface="Montserrat"/>
            </a:endParaRPr>
          </a:p>
        </p:txBody>
      </p:sp>
    </p:spTree>
    <p:extLst>
      <p:ext uri="{BB962C8B-B14F-4D97-AF65-F5344CB8AC3E}">
        <p14:creationId xmlns:p14="http://schemas.microsoft.com/office/powerpoint/2010/main" val="263060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pPr>
            <a:fld id="{00000000-1234-1234-1234-123412341234}" type="slidenum">
              <a:rPr lang="en" smtClean="0"/>
              <a:pPr algn="r">
                <a:spcBef>
                  <a:spcPts val="0"/>
                </a:spcBef>
              </a:pPr>
              <a:t>‹#›</a:t>
            </a:fld>
            <a:endParaRPr lang="en"/>
          </a:p>
        </p:txBody>
      </p:sp>
    </p:spTree>
    <p:extLst>
      <p:ext uri="{BB962C8B-B14F-4D97-AF65-F5344CB8AC3E}">
        <p14:creationId xmlns:p14="http://schemas.microsoft.com/office/powerpoint/2010/main" val="377118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70D20F-CCA6-8AE3-1D30-E50C817271AD}"/>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71EBFEB-48EB-0AAD-09FE-64542D2B2C20}"/>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4" name="Picture 3">
            <a:extLst>
              <a:ext uri="{FF2B5EF4-FFF2-40B4-BE49-F238E27FC236}">
                <a16:creationId xmlns:a16="http://schemas.microsoft.com/office/drawing/2014/main" id="{BC058810-5C46-B7A0-90C9-225055EC90F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5" name="TextBox 4" descr="page  number">
            <a:extLst>
              <a:ext uri="{FF2B5EF4-FFF2-40B4-BE49-F238E27FC236}">
                <a16:creationId xmlns:a16="http://schemas.microsoft.com/office/drawing/2014/main" id="{1AECC345-8041-6B48-CE56-DE9CA06E841E}"/>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6" name="Rectangle 5">
            <a:extLst>
              <a:ext uri="{FF2B5EF4-FFF2-40B4-BE49-F238E27FC236}">
                <a16:creationId xmlns:a16="http://schemas.microsoft.com/office/drawing/2014/main" id="{800D1EB5-DE04-9D87-ABC4-12B88D6AF1BF}"/>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descr="department or event name">
            <a:extLst>
              <a:ext uri="{FF2B5EF4-FFF2-40B4-BE49-F238E27FC236}">
                <a16:creationId xmlns:a16="http://schemas.microsoft.com/office/drawing/2014/main" id="{2F2EB602-9142-E082-8481-960F0005E732}"/>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Platform for Enterprise (OPEA)</a:t>
            </a:r>
          </a:p>
        </p:txBody>
      </p:sp>
      <p:pic>
        <p:nvPicPr>
          <p:cNvPr id="8" name="Picture 7" descr="A blue and white logo&#10;&#10;Description automatically generated">
            <a:extLst>
              <a:ext uri="{FF2B5EF4-FFF2-40B4-BE49-F238E27FC236}">
                <a16:creationId xmlns:a16="http://schemas.microsoft.com/office/drawing/2014/main" id="{B4F2F724-BA49-329A-85D4-620016A58E8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5134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Dark_Blan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2" name="Rectangle 11" descr="department or event name">
            <a:extLst>
              <a:ext uri="{FF2B5EF4-FFF2-40B4-BE49-F238E27FC236}">
                <a16:creationId xmlns:a16="http://schemas.microsoft.com/office/drawing/2014/main" id="{05AD0523-948E-7566-EE1F-B6060F6886AF}"/>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Platform for Enterprise (OPEA)</a:t>
            </a:r>
          </a:p>
        </p:txBody>
      </p:sp>
      <p:pic>
        <p:nvPicPr>
          <p:cNvPr id="4" name="Picture 3" descr="A blue and white logo&#10;&#10;Description automatically generated">
            <a:extLst>
              <a:ext uri="{FF2B5EF4-FFF2-40B4-BE49-F238E27FC236}">
                <a16:creationId xmlns:a16="http://schemas.microsoft.com/office/drawing/2014/main" id="{842CE709-C33D-AE75-A100-454564C4545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2" name="Rectangle 1">
            <a:extLst>
              <a:ext uri="{FF2B5EF4-FFF2-40B4-BE49-F238E27FC236}">
                <a16:creationId xmlns:a16="http://schemas.microsoft.com/office/drawing/2014/main" id="{FC70D20F-CCA6-8AE3-1D30-E50C817271AD}"/>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05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blue and pink gradient&#10;&#10;Description automatically generated">
            <a:extLst>
              <a:ext uri="{FF2B5EF4-FFF2-40B4-BE49-F238E27FC236}">
                <a16:creationId xmlns:a16="http://schemas.microsoft.com/office/drawing/2014/main" id="{0CF7B572-E511-FF86-8A80-2F21CC05B8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4"/>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8" name="Picture 7" descr="A blue and pink squares&#10;&#10;Description automatically generated">
            <a:extLst>
              <a:ext uri="{FF2B5EF4-FFF2-40B4-BE49-F238E27FC236}">
                <a16:creationId xmlns:a16="http://schemas.microsoft.com/office/drawing/2014/main" id="{EB7C30D5-54E0-3003-FD89-E07FC3E5D968}"/>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t="4333" b="86599"/>
          <a:stretch/>
        </p:blipFill>
        <p:spPr>
          <a:xfrm>
            <a:off x="0" y="6249172"/>
            <a:ext cx="12192000" cy="621793"/>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B4F0FF"/>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chemeClr val="tx1"/>
                </a:solidFill>
                <a:latin typeface="IntelOne Mono" panose="020B0509020203020204" pitchFamily="49" charset="0"/>
              </a:defRPr>
            </a:lvl1pPr>
          </a:lstStyle>
          <a:p>
            <a:r>
              <a:rPr lang="en-US"/>
              <a:t>Slide Title Here</a:t>
            </a:r>
          </a:p>
        </p:txBody>
      </p:sp>
      <p:sp>
        <p:nvSpPr>
          <p:cNvPr id="3" name="Rectangle 2" descr="department or event name">
            <a:extLst>
              <a:ext uri="{FF2B5EF4-FFF2-40B4-BE49-F238E27FC236}">
                <a16:creationId xmlns:a16="http://schemas.microsoft.com/office/drawing/2014/main" id="{ED8D6F99-A616-73CF-7C86-E1531A936B11}"/>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8" name="Picture 17">
            <a:extLst>
              <a:ext uri="{FF2B5EF4-FFF2-40B4-BE49-F238E27FC236}">
                <a16:creationId xmlns:a16="http://schemas.microsoft.com/office/drawing/2014/main" id="{43B48A74-02B6-07C3-20C9-4743050D200C}"/>
              </a:ext>
            </a:extLst>
          </p:cNvPr>
          <p:cNvPicPr>
            <a:picLocks noChangeAspect="1"/>
          </p:cNvPicPr>
          <p:nvPr userDrawn="1"/>
        </p:nvPicPr>
        <p:blipFill>
          <a:blip r:embed="rId4"/>
          <a:stretch>
            <a:fillRect/>
          </a:stretch>
        </p:blipFill>
        <p:spPr>
          <a:xfrm rot="10800000">
            <a:off x="0" y="6236208"/>
            <a:ext cx="12192000" cy="621792"/>
          </a:xfrm>
          <a:prstGeom prst="rect">
            <a:avLst/>
          </a:prstGeom>
        </p:spPr>
      </p:pic>
      <p:pic>
        <p:nvPicPr>
          <p:cNvPr id="19" name="Picture 18">
            <a:extLst>
              <a:ext uri="{FF2B5EF4-FFF2-40B4-BE49-F238E27FC236}">
                <a16:creationId xmlns:a16="http://schemas.microsoft.com/office/drawing/2014/main" id="{1B49C6C1-940D-CE98-F487-35E854B8617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20" name="TextBox 19" descr="page  number">
            <a:extLst>
              <a:ext uri="{FF2B5EF4-FFF2-40B4-BE49-F238E27FC236}">
                <a16:creationId xmlns:a16="http://schemas.microsoft.com/office/drawing/2014/main" id="{F4EE4CEE-215A-5EB7-2DB2-641C8F1D503A}"/>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1" name="Rectangle 20">
            <a:extLst>
              <a:ext uri="{FF2B5EF4-FFF2-40B4-BE49-F238E27FC236}">
                <a16:creationId xmlns:a16="http://schemas.microsoft.com/office/drawing/2014/main" id="{739E4A8F-78BE-DDAD-1064-B802DA0CD7BD}"/>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descr="department or event name">
            <a:extLst>
              <a:ext uri="{FF2B5EF4-FFF2-40B4-BE49-F238E27FC236}">
                <a16:creationId xmlns:a16="http://schemas.microsoft.com/office/drawing/2014/main" id="{625B2FCF-370D-A75B-2531-E976E9872BFD}"/>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Source Summit EU 2024</a:t>
            </a:r>
          </a:p>
        </p:txBody>
      </p:sp>
      <p:pic>
        <p:nvPicPr>
          <p:cNvPr id="23" name="Picture 22" descr="A blue and white logo&#10;&#10;Description automatically generated">
            <a:extLst>
              <a:ext uri="{FF2B5EF4-FFF2-40B4-BE49-F238E27FC236}">
                <a16:creationId xmlns:a16="http://schemas.microsoft.com/office/drawing/2014/main" id="{6B4AA068-F981-F4BA-F0E5-5F60E9AC9E2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279474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4AAD14-2AA6-D622-4DD2-2BA209CAAD81}"/>
              </a:ext>
            </a:extLst>
          </p:cNvPr>
          <p:cNvPicPr>
            <a:picLocks noChangeAspect="1"/>
          </p:cNvPicPr>
          <p:nvPr userDrawn="1"/>
        </p:nvPicPr>
        <p:blipFill>
          <a:blip r:embed="rId3"/>
          <a:stretch>
            <a:fillRect/>
          </a:stretch>
        </p:blipFill>
        <p:spPr>
          <a:xfrm rot="10800000">
            <a:off x="0" y="6249173"/>
            <a:ext cx="12192000" cy="621792"/>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8" name="Picture 7" descr="A blue and pink squares&#10;&#10;Description automatically generated">
            <a:extLst>
              <a:ext uri="{FF2B5EF4-FFF2-40B4-BE49-F238E27FC236}">
                <a16:creationId xmlns:a16="http://schemas.microsoft.com/office/drawing/2014/main" id="{EB7C30D5-54E0-3003-FD89-E07FC3E5D96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4333" b="86599"/>
          <a:stretch/>
        </p:blipFill>
        <p:spPr>
          <a:xfrm>
            <a:off x="0" y="6249172"/>
            <a:ext cx="12192000" cy="621793"/>
          </a:xfrm>
          <a:prstGeom prst="rect">
            <a:avLst/>
          </a:prstGeom>
        </p:spPr>
      </p:pic>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53156"/>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52721"/>
            <a:ext cx="10972093" cy="534674"/>
          </a:xfrm>
          <a:prstGeom prst="rect">
            <a:avLst/>
          </a:prstGeom>
        </p:spPr>
        <p:txBody>
          <a:bodyPr>
            <a:normAutofit/>
          </a:bodyPr>
          <a:lstStyle>
            <a:lvl1pPr>
              <a:defRPr sz="3600" b="0" i="0" spc="-150">
                <a:solidFill>
                  <a:srgbClr val="0068B5"/>
                </a:solidFill>
                <a:latin typeface="IntelOne Mono" panose="020B0509020203020204" pitchFamily="49" charset="0"/>
              </a:defRPr>
            </a:lvl1pPr>
          </a:lstStyle>
          <a:p>
            <a:r>
              <a:rPr lang="en-US"/>
              <a:t>Slide Title Here</a:t>
            </a:r>
          </a:p>
        </p:txBody>
      </p:sp>
      <p:sp>
        <p:nvSpPr>
          <p:cNvPr id="3" name="Rectangle 2" descr="department or event name">
            <a:extLst>
              <a:ext uri="{FF2B5EF4-FFF2-40B4-BE49-F238E27FC236}">
                <a16:creationId xmlns:a16="http://schemas.microsoft.com/office/drawing/2014/main" id="{ED8D6F99-A616-73CF-7C86-E1531A936B11}"/>
              </a:ext>
            </a:extLst>
          </p:cNvPr>
          <p:cNvSpPr/>
          <p:nvPr userDrawn="1"/>
        </p:nvSpPr>
        <p:spPr>
          <a:xfrm>
            <a:off x="687498" y="6420363"/>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Ecosystem Summit 2024</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4233F3A8-8F9D-DCA6-5263-9F4D99FDCE4F}"/>
              </a:ext>
            </a:extLst>
          </p:cNvPr>
          <p:cNvPicPr>
            <a:picLocks noChangeAspect="1"/>
          </p:cNvPicPr>
          <p:nvPr userDrawn="1"/>
        </p:nvPicPr>
        <p:blipFill>
          <a:blip r:embed="rId3"/>
          <a:stretch>
            <a:fillRect/>
          </a:stretch>
        </p:blipFill>
        <p:spPr>
          <a:xfrm rot="10800000">
            <a:off x="0" y="6236208"/>
            <a:ext cx="12192000" cy="621792"/>
          </a:xfrm>
          <a:prstGeom prst="rect">
            <a:avLst/>
          </a:prstGeom>
        </p:spPr>
      </p:pic>
      <p:pic>
        <p:nvPicPr>
          <p:cNvPr id="10" name="Picture 9">
            <a:extLst>
              <a:ext uri="{FF2B5EF4-FFF2-40B4-BE49-F238E27FC236}">
                <a16:creationId xmlns:a16="http://schemas.microsoft.com/office/drawing/2014/main" id="{088FDFEE-AC10-C9D1-74A6-2AECDEC4932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31188"/>
            <a:ext cx="12192000" cy="623455"/>
          </a:xfrm>
          <a:prstGeom prst="rect">
            <a:avLst/>
          </a:prstGeom>
        </p:spPr>
      </p:pic>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3" name="Rectangle 12">
            <a:extLst>
              <a:ext uri="{FF2B5EF4-FFF2-40B4-BE49-F238E27FC236}">
                <a16:creationId xmlns:a16="http://schemas.microsoft.com/office/drawing/2014/main" id="{09B33401-2D0D-3C6E-35BE-A1C577B509D1}"/>
              </a:ext>
            </a:extLst>
          </p:cNvPr>
          <p:cNvSpPr/>
          <p:nvPr userDrawn="1"/>
        </p:nvSpPr>
        <p:spPr>
          <a:xfrm>
            <a:off x="621792" y="6236207"/>
            <a:ext cx="4378833" cy="621793"/>
          </a:xfrm>
          <a:prstGeom prst="rect">
            <a:avLst/>
          </a:prstGeom>
          <a:gradFill>
            <a:gsLst>
              <a:gs pos="51000">
                <a:srgbClr val="010E7E"/>
              </a:gs>
              <a:gs pos="80000">
                <a:srgbClr val="010E7E">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descr="department or event name">
            <a:extLst>
              <a:ext uri="{FF2B5EF4-FFF2-40B4-BE49-F238E27FC236}">
                <a16:creationId xmlns:a16="http://schemas.microsoft.com/office/drawing/2014/main" id="{D2E649C6-BE37-2F9B-A904-29C185C49BBA}"/>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Platform for Enterprise (OPEA)</a:t>
            </a: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spTree>
    <p:extLst>
      <p:ext uri="{BB962C8B-B14F-4D97-AF65-F5344CB8AC3E}">
        <p14:creationId xmlns:p14="http://schemas.microsoft.com/office/powerpoint/2010/main" val="144794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A24145-ECFF-616B-4DDA-3D4CD2352BF4}"/>
              </a:ext>
            </a:extLst>
          </p:cNvPr>
          <p:cNvSpPr/>
          <p:nvPr userDrawn="1"/>
        </p:nvSpPr>
        <p:spPr>
          <a:xfrm>
            <a:off x="0" y="6236207"/>
            <a:ext cx="12192000" cy="6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D0AC6B-5D10-0819-34D4-472672B6A7B1}"/>
              </a:ext>
            </a:extLst>
          </p:cNvPr>
          <p:cNvSpPr/>
          <p:nvPr userDrawn="1"/>
        </p:nvSpPr>
        <p:spPr>
          <a:xfrm>
            <a:off x="0" y="0"/>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rgbClr val="0068B5"/>
                </a:solidFill>
                <a:latin typeface="IntelOne Mono" panose="020B0509020203020204" pitchFamily="49" charset="0"/>
              </a:defRPr>
            </a:lvl1pPr>
          </a:lstStyle>
          <a:p>
            <a:r>
              <a:rPr lang="en-US"/>
              <a:t>Slide Title Here</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sp>
        <p:nvSpPr>
          <p:cNvPr id="16" name="TextBox 15" descr="page  number">
            <a:extLst>
              <a:ext uri="{FF2B5EF4-FFF2-40B4-BE49-F238E27FC236}">
                <a16:creationId xmlns:a16="http://schemas.microsoft.com/office/drawing/2014/main" id="{205C1232-A8F0-B5DF-D749-621B88CD6138}"/>
              </a:ext>
            </a:extLst>
          </p:cNvPr>
          <p:cNvSpPr txBox="1"/>
          <p:nvPr userDrawn="1"/>
        </p:nvSpPr>
        <p:spPr>
          <a:xfrm>
            <a:off x="11855972" y="6496243"/>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descr="page  number">
            <a:extLst>
              <a:ext uri="{FF2B5EF4-FFF2-40B4-BE49-F238E27FC236}">
                <a16:creationId xmlns:a16="http://schemas.microsoft.com/office/drawing/2014/main" id="{79AF8C88-5432-CD4A-8DAF-56BD052C28C4}"/>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rgbClr val="548FAD"/>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3" name="Graphic 2">
            <a:extLst>
              <a:ext uri="{FF2B5EF4-FFF2-40B4-BE49-F238E27FC236}">
                <a16:creationId xmlns:a16="http://schemas.microsoft.com/office/drawing/2014/main" id="{555D0763-AC0E-5DA3-CB2E-6A5A46970E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6236207"/>
            <a:ext cx="633600" cy="633600"/>
          </a:xfrm>
          <a:prstGeom prst="rect">
            <a:avLst/>
          </a:prstGeom>
        </p:spPr>
      </p:pic>
      <p:cxnSp>
        <p:nvCxnSpPr>
          <p:cNvPr id="8" name="Straight Connector 7">
            <a:extLst>
              <a:ext uri="{FF2B5EF4-FFF2-40B4-BE49-F238E27FC236}">
                <a16:creationId xmlns:a16="http://schemas.microsoft.com/office/drawing/2014/main" id="{AE09F8C6-8817-F043-EBD5-875EFD120359}"/>
              </a:ext>
            </a:extLst>
          </p:cNvPr>
          <p:cNvCxnSpPr>
            <a:cxnSpLocks/>
          </p:cNvCxnSpPr>
          <p:nvPr userDrawn="1"/>
        </p:nvCxnSpPr>
        <p:spPr>
          <a:xfrm>
            <a:off x="0" y="6239529"/>
            <a:ext cx="12192000" cy="0"/>
          </a:xfrm>
          <a:prstGeom prst="line">
            <a:avLst/>
          </a:prstGeom>
          <a:ln>
            <a:solidFill>
              <a:srgbClr val="548FAD"/>
            </a:solidFill>
          </a:ln>
        </p:spPr>
        <p:style>
          <a:lnRef idx="1">
            <a:schemeClr val="accent1"/>
          </a:lnRef>
          <a:fillRef idx="0">
            <a:schemeClr val="accent1"/>
          </a:fillRef>
          <a:effectRef idx="0">
            <a:schemeClr val="accent1"/>
          </a:effectRef>
          <a:fontRef idx="minor">
            <a:schemeClr val="tx1"/>
          </a:fontRef>
        </p:style>
      </p:cxnSp>
      <p:sp>
        <p:nvSpPr>
          <p:cNvPr id="5" name="Rectangle 4" descr="department or event name">
            <a:extLst>
              <a:ext uri="{FF2B5EF4-FFF2-40B4-BE49-F238E27FC236}">
                <a16:creationId xmlns:a16="http://schemas.microsoft.com/office/drawing/2014/main" id="{F142735A-DE67-D1F7-FC5C-FD81F3BEDA58}"/>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rgbClr val="548FAD"/>
                </a:solidFill>
                <a:effectLst/>
                <a:uLnTx/>
                <a:uFillTx/>
                <a:latin typeface="IntelOne Mono" panose="020B0509020203020204" pitchFamily="49" charset="0"/>
                <a:cs typeface="+mn-cs"/>
                <a:sym typeface="Helvetica Neue"/>
              </a:rPr>
              <a:t>Open Platform for Enterprise (OPEA)</a:t>
            </a:r>
          </a:p>
        </p:txBody>
      </p:sp>
    </p:spTree>
    <p:extLst>
      <p:ext uri="{BB962C8B-B14F-4D97-AF65-F5344CB8AC3E}">
        <p14:creationId xmlns:p14="http://schemas.microsoft.com/office/powerpoint/2010/main" val="317744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A24145-ECFF-616B-4DDA-3D4CD2352BF4}"/>
              </a:ext>
            </a:extLst>
          </p:cNvPr>
          <p:cNvSpPr/>
          <p:nvPr userDrawn="1"/>
        </p:nvSpPr>
        <p:spPr>
          <a:xfrm>
            <a:off x="0" y="6236207"/>
            <a:ext cx="12192000" cy="6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D0AC6B-5D10-0819-34D4-472672B6A7B1}"/>
              </a:ext>
            </a:extLst>
          </p:cNvPr>
          <p:cNvSpPr/>
          <p:nvPr userDrawn="1"/>
        </p:nvSpPr>
        <p:spPr>
          <a:xfrm>
            <a:off x="0" y="-7619"/>
            <a:ext cx="12192000" cy="6267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FC4587-7CBF-515C-B3B0-4FD23F4F0E3E}"/>
              </a:ext>
            </a:extLst>
          </p:cNvPr>
          <p:cNvPicPr>
            <a:picLocks noChangeAspect="1"/>
          </p:cNvPicPr>
          <p:nvPr userDrawn="1"/>
        </p:nvPicPr>
        <p:blipFill>
          <a:blip r:embed="rId3"/>
          <a:srcRect l="22022" r="18023" b="537"/>
          <a:stretch/>
        </p:blipFill>
        <p:spPr>
          <a:xfrm>
            <a:off x="8046663" y="-6980"/>
            <a:ext cx="4145337" cy="6876787"/>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2" y="277632"/>
            <a:ext cx="7436630" cy="299565"/>
          </a:xfrm>
          <a:prstGeom prst="rect">
            <a:avLst/>
          </a:prstGeom>
        </p:spPr>
        <p:txBody>
          <a:bodyPr lIns="182880" anchor="t">
            <a:normAutofit/>
          </a:bodyPr>
          <a:lstStyle>
            <a:lvl1pPr marL="0" indent="0" algn="l">
              <a:buNone/>
              <a:defRPr sz="1600" b="0" i="0">
                <a:solidFill>
                  <a:srgbClr val="00C7FD"/>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2" y="577197"/>
            <a:ext cx="7373570" cy="534674"/>
          </a:xfrm>
          <a:prstGeom prst="rect">
            <a:avLst/>
          </a:prstGeom>
        </p:spPr>
        <p:txBody>
          <a:bodyPr>
            <a:normAutofit/>
          </a:bodyPr>
          <a:lstStyle>
            <a:lvl1pPr>
              <a:defRPr sz="2400" b="0" i="0" spc="-150">
                <a:solidFill>
                  <a:srgbClr val="0068B5"/>
                </a:solidFill>
                <a:latin typeface="IntelOne Mono" panose="020B0509020203020204" pitchFamily="49" charset="0"/>
              </a:defRPr>
            </a:lvl1pPr>
          </a:lstStyle>
          <a:p>
            <a:r>
              <a:rPr lang="en-US"/>
              <a:t>Slide Title Here</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27234"/>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Graphic 2">
            <a:extLst>
              <a:ext uri="{FF2B5EF4-FFF2-40B4-BE49-F238E27FC236}">
                <a16:creationId xmlns:a16="http://schemas.microsoft.com/office/drawing/2014/main" id="{555D0763-AC0E-5DA3-CB2E-6A5A46970EC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6236207"/>
            <a:ext cx="633600" cy="633600"/>
          </a:xfrm>
          <a:prstGeom prst="rect">
            <a:avLst/>
          </a:prstGeom>
        </p:spPr>
      </p:pic>
      <p:sp>
        <p:nvSpPr>
          <p:cNvPr id="5" name="Rectangle 4" descr="department or event name">
            <a:extLst>
              <a:ext uri="{FF2B5EF4-FFF2-40B4-BE49-F238E27FC236}">
                <a16:creationId xmlns:a16="http://schemas.microsoft.com/office/drawing/2014/main" id="{F142735A-DE67-D1F7-FC5C-FD81F3BEDA58}"/>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rgbClr val="548FAD"/>
                </a:solidFill>
                <a:effectLst/>
                <a:uLnTx/>
                <a:uFillTx/>
                <a:latin typeface="IntelOne Mono" panose="020B0509020203020204" pitchFamily="49" charset="0"/>
                <a:cs typeface="+mn-cs"/>
                <a:sym typeface="Helvetica Neue"/>
              </a:rPr>
              <a:t>Open Platform for Enterprise (OPEA)</a:t>
            </a:r>
          </a:p>
        </p:txBody>
      </p:sp>
    </p:spTree>
    <p:extLst>
      <p:ext uri="{BB962C8B-B14F-4D97-AF65-F5344CB8AC3E}">
        <p14:creationId xmlns:p14="http://schemas.microsoft.com/office/powerpoint/2010/main" val="381752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Dark_Title Only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9D241D-9E94-EA0A-4CF0-83137BBB844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883" t="805" r="4469" b="9308"/>
          <a:stretch/>
        </p:blipFill>
        <p:spPr>
          <a:xfrm>
            <a:off x="-1" y="0"/>
            <a:ext cx="12192001" cy="6882940"/>
          </a:xfrm>
          <a:prstGeom prst="rect">
            <a:avLst/>
          </a:prstGeom>
        </p:spPr>
      </p:pic>
      <p:sp>
        <p:nvSpPr>
          <p:cNvPr id="11" name="TextBox 10" descr="page  number">
            <a:extLst>
              <a:ext uri="{FF2B5EF4-FFF2-40B4-BE49-F238E27FC236}">
                <a16:creationId xmlns:a16="http://schemas.microsoft.com/office/drawing/2014/main" id="{ED00128F-57C4-D5F3-88B1-24A8F6A01306}"/>
              </a:ext>
            </a:extLst>
          </p:cNvPr>
          <p:cNvSpPr txBox="1"/>
          <p:nvPr userDrawn="1"/>
        </p:nvSpPr>
        <p:spPr>
          <a:xfrm>
            <a:off x="11720321" y="6476971"/>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2" name="Text Placeholder 6">
            <a:extLst>
              <a:ext uri="{FF2B5EF4-FFF2-40B4-BE49-F238E27FC236}">
                <a16:creationId xmlns:a16="http://schemas.microsoft.com/office/drawing/2014/main" id="{AA1D0CCE-2CA0-A35D-14A3-3C9F428A4CDD}"/>
              </a:ext>
            </a:extLst>
          </p:cNvPr>
          <p:cNvSpPr>
            <a:spLocks noGrp="1"/>
          </p:cNvSpPr>
          <p:nvPr>
            <p:ph type="body" sz="quarter" idx="28" hasCustomPrompt="1"/>
          </p:nvPr>
        </p:nvSpPr>
        <p:spPr>
          <a:xfrm>
            <a:off x="424591" y="277632"/>
            <a:ext cx="11035153" cy="299565"/>
          </a:xfrm>
          <a:prstGeom prst="rect">
            <a:avLst/>
          </a:prstGeom>
        </p:spPr>
        <p:txBody>
          <a:bodyPr lIns="182880" anchor="t">
            <a:normAutofit/>
          </a:bodyPr>
          <a:lstStyle>
            <a:lvl1pPr marL="0" indent="0" algn="l">
              <a:buNone/>
              <a:defRPr sz="1600" b="0" i="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stStyle>
          <a:p>
            <a:r>
              <a:rPr lang="en-US"/>
              <a:t>Title Eyebrow Text</a:t>
            </a:r>
          </a:p>
        </p:txBody>
      </p:sp>
      <p:sp>
        <p:nvSpPr>
          <p:cNvPr id="4" name="Title 1">
            <a:extLst>
              <a:ext uri="{FF2B5EF4-FFF2-40B4-BE49-F238E27FC236}">
                <a16:creationId xmlns:a16="http://schemas.microsoft.com/office/drawing/2014/main" id="{24EAAC23-58FC-FE56-F807-7BB36E8052F2}"/>
              </a:ext>
            </a:extLst>
          </p:cNvPr>
          <p:cNvSpPr>
            <a:spLocks noGrp="1"/>
          </p:cNvSpPr>
          <p:nvPr>
            <p:ph type="title" hasCustomPrompt="1"/>
          </p:nvPr>
        </p:nvSpPr>
        <p:spPr>
          <a:xfrm>
            <a:off x="487651" y="577197"/>
            <a:ext cx="10972093" cy="534674"/>
          </a:xfrm>
          <a:prstGeom prst="rect">
            <a:avLst/>
          </a:prstGeom>
        </p:spPr>
        <p:txBody>
          <a:bodyPr>
            <a:normAutofit/>
          </a:bodyPr>
          <a:lstStyle>
            <a:lvl1pPr>
              <a:defRPr sz="2400" b="0" i="0" spc="-150">
                <a:solidFill>
                  <a:srgbClr val="0068B5"/>
                </a:solidFill>
                <a:latin typeface="IntelOne Mono" panose="020B0509020203020204" pitchFamily="49" charset="0"/>
              </a:defRPr>
            </a:lvl1pPr>
          </a:lstStyle>
          <a:p>
            <a:r>
              <a:rPr lang="en-US"/>
              <a:t>Slide Title Here</a:t>
            </a:r>
          </a:p>
        </p:txBody>
      </p:sp>
      <p:pic>
        <p:nvPicPr>
          <p:cNvPr id="6" name="Picture 5" descr="A blue and white logo&#10;&#10;Description automatically generated">
            <a:extLst>
              <a:ext uri="{FF2B5EF4-FFF2-40B4-BE49-F238E27FC236}">
                <a16:creationId xmlns:a16="http://schemas.microsoft.com/office/drawing/2014/main" id="{7487A983-6669-E90C-D2B6-8C8A50D94C1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49172"/>
            <a:ext cx="621793" cy="621793"/>
          </a:xfrm>
          <a:prstGeom prst="rect">
            <a:avLst/>
          </a:prstGeom>
        </p:spPr>
      </p:pic>
      <p:pic>
        <p:nvPicPr>
          <p:cNvPr id="15" name="Picture 14" descr="A blue and white logo&#10;&#10;Description automatically generated">
            <a:extLst>
              <a:ext uri="{FF2B5EF4-FFF2-40B4-BE49-F238E27FC236}">
                <a16:creationId xmlns:a16="http://schemas.microsoft.com/office/drawing/2014/main" id="{04AA50BE-1E65-7EB6-3001-6EEC22D12C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7" name="Group 6">
            <a:extLst>
              <a:ext uri="{FF2B5EF4-FFF2-40B4-BE49-F238E27FC236}">
                <a16:creationId xmlns:a16="http://schemas.microsoft.com/office/drawing/2014/main" id="{CD47CFB7-80DC-582B-53D9-44B071E44847}"/>
              </a:ext>
            </a:extLst>
          </p:cNvPr>
          <p:cNvGrpSpPr/>
          <p:nvPr userDrawn="1"/>
        </p:nvGrpSpPr>
        <p:grpSpPr>
          <a:xfrm>
            <a:off x="621793" y="5019"/>
            <a:ext cx="10941522" cy="6231188"/>
            <a:chOff x="621791" y="3294"/>
            <a:chExt cx="10941522" cy="6231188"/>
          </a:xfrm>
          <a:solidFill>
            <a:srgbClr val="004A86">
              <a:alpha val="0"/>
            </a:srgbClr>
          </a:solidFill>
        </p:grpSpPr>
        <p:sp>
          <p:nvSpPr>
            <p:cNvPr id="18" name="Rectangle 17">
              <a:extLst>
                <a:ext uri="{FF2B5EF4-FFF2-40B4-BE49-F238E27FC236}">
                  <a16:creationId xmlns:a16="http://schemas.microsoft.com/office/drawing/2014/main" id="{22EF29B6-3781-FAB5-A297-1F0ED265A70D}"/>
                </a:ext>
              </a:extLst>
            </p:cNvPr>
            <p:cNvSpPr/>
            <p:nvPr userDrawn="1"/>
          </p:nvSpPr>
          <p:spPr>
            <a:xfrm>
              <a:off x="62179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92B4F-BA45-7541-77D9-E602DE9CBEB9}"/>
                </a:ext>
              </a:extLst>
            </p:cNvPr>
            <p:cNvSpPr/>
            <p:nvPr userDrawn="1"/>
          </p:nvSpPr>
          <p:spPr>
            <a:xfrm>
              <a:off x="154903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B9662F-7638-6A0A-763E-34478B7DC4C6}"/>
                </a:ext>
              </a:extLst>
            </p:cNvPr>
            <p:cNvSpPr/>
            <p:nvPr userDrawn="1"/>
          </p:nvSpPr>
          <p:spPr>
            <a:xfrm>
              <a:off x="2476285"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5FE591-D1A0-DDA1-A7D4-C46BAC96C809}"/>
                </a:ext>
              </a:extLst>
            </p:cNvPr>
            <p:cNvSpPr/>
            <p:nvPr userDrawn="1"/>
          </p:nvSpPr>
          <p:spPr>
            <a:xfrm>
              <a:off x="3403532"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C1178B-F420-6EC6-D564-F678A8DB7803}"/>
                </a:ext>
              </a:extLst>
            </p:cNvPr>
            <p:cNvSpPr/>
            <p:nvPr userDrawn="1"/>
          </p:nvSpPr>
          <p:spPr>
            <a:xfrm>
              <a:off x="4330779"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D78A12-2C6B-86B8-7055-EE6C7C45CB0A}"/>
                </a:ext>
              </a:extLst>
            </p:cNvPr>
            <p:cNvSpPr/>
            <p:nvPr userDrawn="1"/>
          </p:nvSpPr>
          <p:spPr>
            <a:xfrm>
              <a:off x="5258026"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75332D-6CC8-0E07-5932-1D1260008BA6}"/>
                </a:ext>
              </a:extLst>
            </p:cNvPr>
            <p:cNvSpPr/>
            <p:nvPr userDrawn="1"/>
          </p:nvSpPr>
          <p:spPr>
            <a:xfrm>
              <a:off x="6185273"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242B30-C7AE-8BFA-7C61-5E40D39396A7}"/>
                </a:ext>
              </a:extLst>
            </p:cNvPr>
            <p:cNvSpPr/>
            <p:nvPr userDrawn="1"/>
          </p:nvSpPr>
          <p:spPr>
            <a:xfrm>
              <a:off x="7112520"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AA56645-3B9C-19C1-4B1D-46FC2F7EB07B}"/>
                </a:ext>
              </a:extLst>
            </p:cNvPr>
            <p:cNvSpPr/>
            <p:nvPr userDrawn="1"/>
          </p:nvSpPr>
          <p:spPr>
            <a:xfrm>
              <a:off x="8039767"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5E0114-3A4E-0B3B-F1B4-2FFF27093DE1}"/>
                </a:ext>
              </a:extLst>
            </p:cNvPr>
            <p:cNvSpPr/>
            <p:nvPr userDrawn="1"/>
          </p:nvSpPr>
          <p:spPr>
            <a:xfrm>
              <a:off x="8967014"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89BF33-30D3-A9B4-1D15-3D5BD837F997}"/>
                </a:ext>
              </a:extLst>
            </p:cNvPr>
            <p:cNvSpPr/>
            <p:nvPr userDrawn="1"/>
          </p:nvSpPr>
          <p:spPr>
            <a:xfrm>
              <a:off x="9894261"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F6EC29A-123C-5DE8-3680-2F519CA7C314}"/>
                </a:ext>
              </a:extLst>
            </p:cNvPr>
            <p:cNvSpPr/>
            <p:nvPr userDrawn="1"/>
          </p:nvSpPr>
          <p:spPr>
            <a:xfrm>
              <a:off x="10821508" y="3294"/>
              <a:ext cx="741805" cy="62311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Graphic 2">
            <a:extLst>
              <a:ext uri="{FF2B5EF4-FFF2-40B4-BE49-F238E27FC236}">
                <a16:creationId xmlns:a16="http://schemas.microsoft.com/office/drawing/2014/main" id="{555D0763-AC0E-5DA3-CB2E-6A5A46970EC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6236207"/>
            <a:ext cx="633600" cy="633600"/>
          </a:xfrm>
          <a:prstGeom prst="rect">
            <a:avLst/>
          </a:prstGeom>
        </p:spPr>
      </p:pic>
      <p:sp>
        <p:nvSpPr>
          <p:cNvPr id="10" name="Rectangle 9" descr="department or event name">
            <a:extLst>
              <a:ext uri="{FF2B5EF4-FFF2-40B4-BE49-F238E27FC236}">
                <a16:creationId xmlns:a16="http://schemas.microsoft.com/office/drawing/2014/main" id="{0B622C80-80B4-CA6D-4C91-AFCFB1FF3497}"/>
              </a:ext>
            </a:extLst>
          </p:cNvPr>
          <p:cNvSpPr/>
          <p:nvPr userDrawn="1"/>
        </p:nvSpPr>
        <p:spPr>
          <a:xfrm>
            <a:off x="687498" y="6432798"/>
            <a:ext cx="4868476" cy="2585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200" b="0" i="0" u="none" strike="noStrike" kern="0" cap="none" spc="0" normalizeH="0" baseline="0" noProof="0">
                <a:ln>
                  <a:noFill/>
                </a:ln>
                <a:solidFill>
                  <a:schemeClr val="tx2"/>
                </a:solidFill>
                <a:effectLst/>
                <a:uLnTx/>
                <a:uFillTx/>
                <a:latin typeface="IntelOne Mono" panose="020B0509020203020204" pitchFamily="49" charset="0"/>
                <a:cs typeface="+mn-cs"/>
                <a:sym typeface="Helvetica Neue"/>
              </a:rPr>
              <a:t>Open Platform for Enterprise (OPEA)</a:t>
            </a:r>
          </a:p>
        </p:txBody>
      </p:sp>
    </p:spTree>
    <p:extLst>
      <p:ext uri="{BB962C8B-B14F-4D97-AF65-F5344CB8AC3E}">
        <p14:creationId xmlns:p14="http://schemas.microsoft.com/office/powerpoint/2010/main" val="414212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pic>
        <p:nvPicPr>
          <p:cNvPr id="11" name="Picture 10" descr="A blue and pink gradient&#10;&#10;Description automatically generated">
            <a:extLst>
              <a:ext uri="{FF2B5EF4-FFF2-40B4-BE49-F238E27FC236}">
                <a16:creationId xmlns:a16="http://schemas.microsoft.com/office/drawing/2014/main" id="{DC062764-222D-F1F8-1C50-73D287B65F51}"/>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0" y="5021"/>
            <a:ext cx="12192000" cy="6858000"/>
          </a:xfrm>
          <a:prstGeom prst="rect">
            <a:avLst/>
          </a:prstGeom>
        </p:spPr>
      </p:pic>
      <p:sp>
        <p:nvSpPr>
          <p:cNvPr id="14" name="TextBox 13" descr="page  number">
            <a:extLst>
              <a:ext uri="{FF2B5EF4-FFF2-40B4-BE49-F238E27FC236}">
                <a16:creationId xmlns:a16="http://schemas.microsoft.com/office/drawing/2014/main" id="{8E1D5134-48A9-D281-C8FE-5DC4A267C102}"/>
              </a:ext>
            </a:extLst>
          </p:cNvPr>
          <p:cNvSpPr txBox="1"/>
          <p:nvPr userDrawn="1"/>
        </p:nvSpPr>
        <p:spPr>
          <a:xfrm>
            <a:off x="11720321" y="6464006"/>
            <a:ext cx="200376"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200" b="0" i="0" u="none" strike="noStrike" cap="none" spc="0" normalizeH="0" baseline="0" smtClean="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200" b="0" i="0" u="none" strike="noStrike" cap="none" spc="0" normalizeH="0" baseline="0">
              <a:ln>
                <a:noFill/>
              </a:ln>
              <a:solidFill>
                <a:schemeClr val="tx1"/>
              </a:solidFill>
              <a:effectLst/>
              <a:uFillTx/>
              <a:latin typeface="IntelOne Text Medium"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6" name="Rectangle 15" descr="department or event name">
            <a:extLst>
              <a:ext uri="{FF2B5EF4-FFF2-40B4-BE49-F238E27FC236}">
                <a16:creationId xmlns:a16="http://schemas.microsoft.com/office/drawing/2014/main" id="{E36B2905-49E3-4C9B-74AD-5B360ED1E6A8}"/>
              </a:ext>
            </a:extLst>
          </p:cNvPr>
          <p:cNvSpPr/>
          <p:nvPr userDrawn="1"/>
        </p:nvSpPr>
        <p:spPr>
          <a:xfrm>
            <a:off x="687498" y="6407398"/>
            <a:ext cx="4868476" cy="286232"/>
          </a:xfrm>
          <a:prstGeom prst="rect">
            <a:avLst/>
          </a:prstGeom>
        </p:spPr>
        <p:txBody>
          <a:bodyPr wrap="square">
            <a:spAutoFit/>
          </a:bodyPr>
          <a:lstStyle/>
          <a:p>
            <a:pPr marL="0" marR="0" lvl="0" indent="0" algn="l" defTabSz="1219169" rtl="0" eaLnBrk="1" fontAlgn="auto" latinLnBrk="0" hangingPunct="0">
              <a:lnSpc>
                <a:spcPct val="90000"/>
              </a:lnSpc>
              <a:spcBef>
                <a:spcPts val="225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IntelOne Mono" panose="020B0509020203020204" pitchFamily="49" charset="0"/>
                <a:cs typeface="+mn-cs"/>
                <a:sym typeface="Helvetica Neue"/>
              </a:rPr>
              <a:t>Open Platform for Enterprise (OPEA)</a:t>
            </a:r>
          </a:p>
        </p:txBody>
      </p:sp>
      <p:pic>
        <p:nvPicPr>
          <p:cNvPr id="17" name="Picture 16" descr="A blue and white logo&#10;&#10;Description automatically generated">
            <a:extLst>
              <a:ext uri="{FF2B5EF4-FFF2-40B4-BE49-F238E27FC236}">
                <a16:creationId xmlns:a16="http://schemas.microsoft.com/office/drawing/2014/main" id="{5E960DB9-4206-F630-82D6-EEDE3FFA8B71}"/>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0" y="6236207"/>
            <a:ext cx="621793" cy="621793"/>
          </a:xfrm>
          <a:prstGeom prst="rect">
            <a:avLst/>
          </a:prstGeom>
        </p:spPr>
      </p:pic>
      <p:grpSp>
        <p:nvGrpSpPr>
          <p:cNvPr id="34" name="Group 33">
            <a:extLst>
              <a:ext uri="{FF2B5EF4-FFF2-40B4-BE49-F238E27FC236}">
                <a16:creationId xmlns:a16="http://schemas.microsoft.com/office/drawing/2014/main" id="{BB431895-1DD3-8688-88D1-75F532F646B9}"/>
              </a:ext>
            </a:extLst>
          </p:cNvPr>
          <p:cNvGrpSpPr/>
          <p:nvPr userDrawn="1"/>
        </p:nvGrpSpPr>
        <p:grpSpPr>
          <a:xfrm>
            <a:off x="621791" y="3294"/>
            <a:ext cx="10941522" cy="6231188"/>
            <a:chOff x="621791" y="3294"/>
            <a:chExt cx="10941522" cy="6231188"/>
          </a:xfrm>
        </p:grpSpPr>
        <p:sp>
          <p:nvSpPr>
            <p:cNvPr id="22" name="Rectangle 21">
              <a:extLst>
                <a:ext uri="{FF2B5EF4-FFF2-40B4-BE49-F238E27FC236}">
                  <a16:creationId xmlns:a16="http://schemas.microsoft.com/office/drawing/2014/main" id="{C8CED997-56F3-4CFA-D6B8-BBDF127170D2}"/>
                </a:ext>
              </a:extLst>
            </p:cNvPr>
            <p:cNvSpPr/>
            <p:nvPr userDrawn="1"/>
          </p:nvSpPr>
          <p:spPr>
            <a:xfrm>
              <a:off x="621791"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12C649-53A7-E62A-D9ED-2F115A19FA33}"/>
                </a:ext>
              </a:extLst>
            </p:cNvPr>
            <p:cNvSpPr/>
            <p:nvPr userDrawn="1"/>
          </p:nvSpPr>
          <p:spPr>
            <a:xfrm>
              <a:off x="1549038"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9570166-A192-C1AD-371D-1C1E8947DFA0}"/>
                </a:ext>
              </a:extLst>
            </p:cNvPr>
            <p:cNvSpPr/>
            <p:nvPr userDrawn="1"/>
          </p:nvSpPr>
          <p:spPr>
            <a:xfrm>
              <a:off x="2476285"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6FEA4A-89E2-B14E-F70B-4D6818B64B34}"/>
                </a:ext>
              </a:extLst>
            </p:cNvPr>
            <p:cNvSpPr/>
            <p:nvPr userDrawn="1"/>
          </p:nvSpPr>
          <p:spPr>
            <a:xfrm>
              <a:off x="3403532"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96E377C-7E7E-6C56-73EF-CB75300344D8}"/>
                </a:ext>
              </a:extLst>
            </p:cNvPr>
            <p:cNvSpPr/>
            <p:nvPr userDrawn="1"/>
          </p:nvSpPr>
          <p:spPr>
            <a:xfrm>
              <a:off x="4330779"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C76C2FD-4F0E-C81E-8434-6AF70D6CF5E2}"/>
                </a:ext>
              </a:extLst>
            </p:cNvPr>
            <p:cNvSpPr/>
            <p:nvPr userDrawn="1"/>
          </p:nvSpPr>
          <p:spPr>
            <a:xfrm>
              <a:off x="5258026"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21659DF-AD5F-9996-9221-B3BEA1F5E716}"/>
                </a:ext>
              </a:extLst>
            </p:cNvPr>
            <p:cNvSpPr/>
            <p:nvPr userDrawn="1"/>
          </p:nvSpPr>
          <p:spPr>
            <a:xfrm>
              <a:off x="6185273"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9B071F7-8E16-F1D1-1D2B-71B5E51EBD22}"/>
                </a:ext>
              </a:extLst>
            </p:cNvPr>
            <p:cNvSpPr/>
            <p:nvPr userDrawn="1"/>
          </p:nvSpPr>
          <p:spPr>
            <a:xfrm>
              <a:off x="7112520"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B3A16E2-C7E0-1341-B16B-FC939DA89F2F}"/>
                </a:ext>
              </a:extLst>
            </p:cNvPr>
            <p:cNvSpPr/>
            <p:nvPr userDrawn="1"/>
          </p:nvSpPr>
          <p:spPr>
            <a:xfrm>
              <a:off x="8039767"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EB10B6-CE5C-B1EF-30F2-23FE17F97840}"/>
                </a:ext>
              </a:extLst>
            </p:cNvPr>
            <p:cNvSpPr/>
            <p:nvPr userDrawn="1"/>
          </p:nvSpPr>
          <p:spPr>
            <a:xfrm>
              <a:off x="8967014"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8FF72A-5552-86EB-B6C4-850F00A471A4}"/>
                </a:ext>
              </a:extLst>
            </p:cNvPr>
            <p:cNvSpPr/>
            <p:nvPr userDrawn="1"/>
          </p:nvSpPr>
          <p:spPr>
            <a:xfrm>
              <a:off x="9894261"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50DF5C-B161-CC1F-F141-81C1B978F7C4}"/>
                </a:ext>
              </a:extLst>
            </p:cNvPr>
            <p:cNvSpPr/>
            <p:nvPr userDrawn="1"/>
          </p:nvSpPr>
          <p:spPr>
            <a:xfrm>
              <a:off x="10821508" y="3294"/>
              <a:ext cx="741805" cy="6231188"/>
            </a:xfrm>
            <a:prstGeom prst="rect">
              <a:avLst/>
            </a:prstGeom>
            <a:solidFill>
              <a:srgbClr val="0068B5">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Graphic 2">
            <a:extLst>
              <a:ext uri="{FF2B5EF4-FFF2-40B4-BE49-F238E27FC236}">
                <a16:creationId xmlns:a16="http://schemas.microsoft.com/office/drawing/2014/main" id="{7A8603E0-738B-0EFE-FCA3-ADDCBF7423B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9525" y="6231525"/>
            <a:ext cx="633600" cy="633600"/>
          </a:xfrm>
          <a:prstGeom prst="rect">
            <a:avLst/>
          </a:prstGeom>
        </p:spPr>
      </p:pic>
    </p:spTree>
    <p:extLst>
      <p:ext uri="{BB962C8B-B14F-4D97-AF65-F5344CB8AC3E}">
        <p14:creationId xmlns:p14="http://schemas.microsoft.com/office/powerpoint/2010/main" val="1829503546"/>
      </p:ext>
    </p:extLst>
  </p:cSld>
  <p:clrMap bg1="lt1" tx1="dk1" bg2="lt2" tx2="dk2" accent1="accent1" accent2="accent2" accent3="accent3" accent4="accent4" accent5="accent5" accent6="accent6" hlink="hlink" folHlink="folHlink"/>
  <p:sldLayoutIdLst>
    <p:sldLayoutId id="2147483868" r:id="rId1"/>
    <p:sldLayoutId id="2147483870" r:id="rId2"/>
    <p:sldLayoutId id="2147483894" r:id="rId3"/>
    <p:sldLayoutId id="2147483893" r:id="rId4"/>
    <p:sldLayoutId id="2147483874" r:id="rId5"/>
    <p:sldLayoutId id="2147483891" r:id="rId6"/>
    <p:sldLayoutId id="2147483899" r:id="rId7"/>
    <p:sldLayoutId id="2147483903" r:id="rId8"/>
    <p:sldLayoutId id="2147483902" r:id="rId9"/>
    <p:sldLayoutId id="2147483900" r:id="rId10"/>
    <p:sldLayoutId id="2147483901" r:id="rId11"/>
    <p:sldLayoutId id="2147483878" r:id="rId12"/>
    <p:sldLayoutId id="2147483892" r:id="rId13"/>
    <p:sldLayoutId id="2147483882" r:id="rId14"/>
    <p:sldLayoutId id="2147483895" r:id="rId15"/>
    <p:sldLayoutId id="2147483886" r:id="rId16"/>
    <p:sldLayoutId id="2147483887" r:id="rId17"/>
    <p:sldLayoutId id="2147483888" r:id="rId18"/>
    <p:sldLayoutId id="2147483889" r:id="rId19"/>
    <p:sldLayoutId id="2147483897" r:id="rId20"/>
    <p:sldLayoutId id="2147483904"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9.xml.rels><?xml version="1.0" encoding="UTF-8" standalone="yes"?>
<Relationships xmlns="http://schemas.openxmlformats.org/package/2006/relationships"><Relationship Id="rId3" Type="http://schemas.openxmlformats.org/officeDocument/2006/relationships/hyperlink" Target="https://opea.dev/"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04.png"/><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6" Type="http://schemas.openxmlformats.org/officeDocument/2006/relationships/image" Target="../media/image50.svg"/><Relationship Id="rId21" Type="http://schemas.openxmlformats.org/officeDocument/2006/relationships/image" Target="../media/image45.png"/><Relationship Id="rId34" Type="http://schemas.openxmlformats.org/officeDocument/2006/relationships/image" Target="../media/image58.svg"/><Relationship Id="rId42" Type="http://schemas.openxmlformats.org/officeDocument/2006/relationships/image" Target="../media/image66.svg"/><Relationship Id="rId47" Type="http://schemas.openxmlformats.org/officeDocument/2006/relationships/image" Target="../media/image71.png"/><Relationship Id="rId50" Type="http://schemas.openxmlformats.org/officeDocument/2006/relationships/image" Target="../media/image74.png"/><Relationship Id="rId55" Type="http://schemas.openxmlformats.org/officeDocument/2006/relationships/image" Target="../media/image79.png"/><Relationship Id="rId63" Type="http://schemas.openxmlformats.org/officeDocument/2006/relationships/image" Target="../media/image87.svg"/><Relationship Id="rId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40.png"/><Relationship Id="rId29" Type="http://schemas.openxmlformats.org/officeDocument/2006/relationships/image" Target="../media/image53.svg"/><Relationship Id="rId11" Type="http://schemas.openxmlformats.org/officeDocument/2006/relationships/image" Target="../media/image35.png"/><Relationship Id="rId24" Type="http://schemas.openxmlformats.org/officeDocument/2006/relationships/image" Target="../media/image48.sv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svg"/><Relationship Id="rId45" Type="http://schemas.openxmlformats.org/officeDocument/2006/relationships/image" Target="../media/image69.png"/><Relationship Id="rId53" Type="http://schemas.openxmlformats.org/officeDocument/2006/relationships/image" Target="../media/image77.png"/><Relationship Id="rId58" Type="http://schemas.openxmlformats.org/officeDocument/2006/relationships/image" Target="../media/image82.png"/><Relationship Id="rId66" Type="http://schemas.openxmlformats.org/officeDocument/2006/relationships/image" Target="../media/image90.png"/><Relationship Id="rId5" Type="http://schemas.openxmlformats.org/officeDocument/2006/relationships/image" Target="../media/image29.png"/><Relationship Id="rId61" Type="http://schemas.openxmlformats.org/officeDocument/2006/relationships/image" Target="../media/image85.svg"/><Relationship Id="rId19" Type="http://schemas.openxmlformats.org/officeDocument/2006/relationships/image" Target="../media/image43.sv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48" Type="http://schemas.openxmlformats.org/officeDocument/2006/relationships/image" Target="../media/image72.png"/><Relationship Id="rId56" Type="http://schemas.openxmlformats.org/officeDocument/2006/relationships/image" Target="../media/image80.svg"/><Relationship Id="rId64" Type="http://schemas.openxmlformats.org/officeDocument/2006/relationships/image" Target="../media/image88.png"/><Relationship Id="rId8" Type="http://schemas.openxmlformats.org/officeDocument/2006/relationships/image" Target="../media/image32.svg"/><Relationship Id="rId51" Type="http://schemas.openxmlformats.org/officeDocument/2006/relationships/image" Target="../media/image75.svg"/><Relationship Id="rId3"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svg"/><Relationship Id="rId46" Type="http://schemas.openxmlformats.org/officeDocument/2006/relationships/image" Target="../media/image70.png"/><Relationship Id="rId59" Type="http://schemas.openxmlformats.org/officeDocument/2006/relationships/image" Target="../media/image83.svg"/><Relationship Id="rId20" Type="http://schemas.openxmlformats.org/officeDocument/2006/relationships/image" Target="../media/image44.png"/><Relationship Id="rId41" Type="http://schemas.openxmlformats.org/officeDocument/2006/relationships/image" Target="../media/image65.png"/><Relationship Id="rId54" Type="http://schemas.openxmlformats.org/officeDocument/2006/relationships/image" Target="../media/image78.png"/><Relationship Id="rId6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30.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49" Type="http://schemas.openxmlformats.org/officeDocument/2006/relationships/image" Target="../media/image73.svg"/><Relationship Id="rId57" Type="http://schemas.openxmlformats.org/officeDocument/2006/relationships/image" Target="../media/image81.png"/><Relationship Id="rId10" Type="http://schemas.openxmlformats.org/officeDocument/2006/relationships/image" Target="../media/image34.png"/><Relationship Id="rId31" Type="http://schemas.openxmlformats.org/officeDocument/2006/relationships/image" Target="../media/image55.svg"/><Relationship Id="rId44" Type="http://schemas.openxmlformats.org/officeDocument/2006/relationships/image" Target="../media/image68.svg"/><Relationship Id="rId52" Type="http://schemas.openxmlformats.org/officeDocument/2006/relationships/image" Target="../media/image76.png"/><Relationship Id="rId60" Type="http://schemas.openxmlformats.org/officeDocument/2006/relationships/image" Target="../media/image84.png"/><Relationship Id="rId65" Type="http://schemas.openxmlformats.org/officeDocument/2006/relationships/image" Target="../media/image89.sv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svg"/><Relationship Id="rId18" Type="http://schemas.openxmlformats.org/officeDocument/2006/relationships/image" Target="../media/image42.png"/><Relationship Id="rId39"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92.svg"/><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06191-651C-0303-2DB3-E7E1DA6EA7B4}"/>
              </a:ext>
            </a:extLst>
          </p:cNvPr>
          <p:cNvSpPr>
            <a:spLocks noGrp="1"/>
          </p:cNvSpPr>
          <p:nvPr>
            <p:ph type="title"/>
          </p:nvPr>
        </p:nvSpPr>
        <p:spPr>
          <a:xfrm>
            <a:off x="796788" y="1398809"/>
            <a:ext cx="9910198" cy="1987628"/>
          </a:xfrm>
        </p:spPr>
        <p:txBody>
          <a:bodyPr/>
          <a:lstStyle/>
          <a:p>
            <a:pPr>
              <a:lnSpc>
                <a:spcPct val="100000"/>
              </a:lnSpc>
            </a:pPr>
            <a:r>
              <a:rPr lang="en-US" sz="4800" spc="0" dirty="0"/>
              <a:t>Streamlining Enterprise AI RAG Pipelines with OPEA and IBM </a:t>
            </a:r>
            <a:r>
              <a:rPr lang="en-US" sz="4800" spc="0" dirty="0" err="1"/>
              <a:t>DataPrepKit</a:t>
            </a:r>
            <a:endParaRPr lang="en-US" sz="4800" spc="0" dirty="0"/>
          </a:p>
        </p:txBody>
      </p:sp>
      <p:sp>
        <p:nvSpPr>
          <p:cNvPr id="5" name="Text Placeholder 2">
            <a:extLst>
              <a:ext uri="{FF2B5EF4-FFF2-40B4-BE49-F238E27FC236}">
                <a16:creationId xmlns:a16="http://schemas.microsoft.com/office/drawing/2014/main" id="{F70861B0-9C6D-99A5-B7F5-BD43396E2274}"/>
              </a:ext>
            </a:extLst>
          </p:cNvPr>
          <p:cNvSpPr txBox="1">
            <a:spLocks/>
          </p:cNvSpPr>
          <p:nvPr/>
        </p:nvSpPr>
        <p:spPr>
          <a:xfrm>
            <a:off x="319201" y="4626880"/>
            <a:ext cx="7899996" cy="662190"/>
          </a:xfrm>
          <a:prstGeom prst="rect">
            <a:avLst/>
          </a:prstGeom>
        </p:spPr>
        <p:txBody>
          <a:bodyPr lIns="0" anchor="b">
            <a:normAutofit/>
          </a:bodyPr>
          <a:lstStyle>
            <a:lvl1pPr marL="0" indent="0" algn="l" defTabSz="914400" rtl="0" eaLnBrk="1" latinLnBrk="0" hangingPunct="1">
              <a:lnSpc>
                <a:spcPct val="90000"/>
              </a:lnSpc>
              <a:spcBef>
                <a:spcPts val="1000"/>
              </a:spcBef>
              <a:buClr>
                <a:srgbClr val="CC94DA"/>
              </a:buClr>
              <a:buFont typeface="IntelOne Display Regular" panose="020B0503020203020204" pitchFamily="34" charset="0"/>
              <a:buNone/>
              <a:defRPr sz="2400" b="0" i="0" kern="120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Sujee</a:t>
            </a:r>
            <a:r>
              <a:rPr lang="en-US" dirty="0"/>
              <a:t> </a:t>
            </a:r>
            <a:r>
              <a:rPr lang="en-US" dirty="0" err="1"/>
              <a:t>Maniyam</a:t>
            </a:r>
            <a:r>
              <a:rPr lang="en-US" dirty="0"/>
              <a:t>	</a:t>
            </a:r>
          </a:p>
        </p:txBody>
      </p:sp>
      <p:sp>
        <p:nvSpPr>
          <p:cNvPr id="6" name="Text Placeholder 3">
            <a:extLst>
              <a:ext uri="{FF2B5EF4-FFF2-40B4-BE49-F238E27FC236}">
                <a16:creationId xmlns:a16="http://schemas.microsoft.com/office/drawing/2014/main" id="{5F0C0C50-E51F-9236-8F0D-EBD99F8E3151}"/>
              </a:ext>
            </a:extLst>
          </p:cNvPr>
          <p:cNvSpPr txBox="1">
            <a:spLocks/>
          </p:cNvSpPr>
          <p:nvPr/>
        </p:nvSpPr>
        <p:spPr>
          <a:xfrm>
            <a:off x="307178" y="5289069"/>
            <a:ext cx="8836822" cy="1388177"/>
          </a:xfrm>
          <a:prstGeom prst="rect">
            <a:avLst/>
          </a:prstGeom>
        </p:spPr>
        <p:txBody>
          <a:bodyPr lIns="0" anchor="t">
            <a:normAutofit/>
          </a:bodyPr>
          <a:lstStyle>
            <a:lvl1pPr marL="0" indent="0" algn="l" defTabSz="914400" rtl="0" eaLnBrk="1" latinLnBrk="0" hangingPunct="1">
              <a:lnSpc>
                <a:spcPct val="90000"/>
              </a:lnSpc>
              <a:spcBef>
                <a:spcPts val="1000"/>
              </a:spcBef>
              <a:buClr>
                <a:srgbClr val="CC94DA"/>
              </a:buClr>
              <a:buFont typeface="IntelOne Display Regular" panose="020B0503020203020204" pitchFamily="34" charset="0"/>
              <a:buNone/>
              <a:defRPr sz="1600" b="0" i="0" kern="120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AI Engineer</a:t>
            </a:r>
          </a:p>
          <a:p>
            <a:r>
              <a:rPr lang="en-US" dirty="0"/>
              <a:t>Developer Advocate </a:t>
            </a:r>
          </a:p>
          <a:p>
            <a:r>
              <a:rPr lang="en-US" dirty="0"/>
              <a:t>@ Node51 </a:t>
            </a:r>
          </a:p>
        </p:txBody>
      </p:sp>
      <p:sp>
        <p:nvSpPr>
          <p:cNvPr id="3" name="Text Placeholder 2">
            <a:extLst>
              <a:ext uri="{FF2B5EF4-FFF2-40B4-BE49-F238E27FC236}">
                <a16:creationId xmlns:a16="http://schemas.microsoft.com/office/drawing/2014/main" id="{D7EFFD9B-B43B-0BB7-642C-3F83223DB0C0}"/>
              </a:ext>
            </a:extLst>
          </p:cNvPr>
          <p:cNvSpPr txBox="1">
            <a:spLocks/>
          </p:cNvSpPr>
          <p:nvPr/>
        </p:nvSpPr>
        <p:spPr>
          <a:xfrm>
            <a:off x="4263188" y="4620628"/>
            <a:ext cx="7899996" cy="662190"/>
          </a:xfrm>
          <a:prstGeom prst="rect">
            <a:avLst/>
          </a:prstGeom>
        </p:spPr>
        <p:txBody>
          <a:bodyPr lIns="0" anchor="b">
            <a:normAutofit/>
          </a:bodyPr>
          <a:lstStyle>
            <a:lvl1pPr marL="0" indent="0" algn="l" defTabSz="914400" rtl="0" eaLnBrk="1" latinLnBrk="0" hangingPunct="1">
              <a:lnSpc>
                <a:spcPct val="90000"/>
              </a:lnSpc>
              <a:spcBef>
                <a:spcPts val="1000"/>
              </a:spcBef>
              <a:buClr>
                <a:srgbClr val="CC94DA"/>
              </a:buClr>
              <a:buFont typeface="IntelOne Display Regular" panose="020B0503020203020204" pitchFamily="34" charset="0"/>
              <a:buNone/>
              <a:defRPr sz="2400" b="0" i="0" kern="120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Murilo </a:t>
            </a:r>
            <a:r>
              <a:rPr lang="en-US" dirty="0" err="1"/>
              <a:t>Gustineli</a:t>
            </a:r>
            <a:endParaRPr lang="en-US" dirty="0"/>
          </a:p>
        </p:txBody>
      </p:sp>
      <p:sp>
        <p:nvSpPr>
          <p:cNvPr id="4" name="Text Placeholder 3">
            <a:extLst>
              <a:ext uri="{FF2B5EF4-FFF2-40B4-BE49-F238E27FC236}">
                <a16:creationId xmlns:a16="http://schemas.microsoft.com/office/drawing/2014/main" id="{3D52E214-A0E8-B870-C48F-5C05E542C012}"/>
              </a:ext>
            </a:extLst>
          </p:cNvPr>
          <p:cNvSpPr txBox="1">
            <a:spLocks/>
          </p:cNvSpPr>
          <p:nvPr/>
        </p:nvSpPr>
        <p:spPr>
          <a:xfrm>
            <a:off x="4257176" y="5322685"/>
            <a:ext cx="7912019" cy="662190"/>
          </a:xfrm>
          <a:prstGeom prst="rect">
            <a:avLst/>
          </a:prstGeom>
        </p:spPr>
        <p:txBody>
          <a:bodyPr lIns="0" anchor="t">
            <a:normAutofit/>
          </a:bodyPr>
          <a:lstStyle>
            <a:lvl1pPr marL="0" indent="0" algn="l" defTabSz="914400" rtl="0" eaLnBrk="1" latinLnBrk="0" hangingPunct="1">
              <a:lnSpc>
                <a:spcPct val="90000"/>
              </a:lnSpc>
              <a:spcBef>
                <a:spcPts val="1000"/>
              </a:spcBef>
              <a:buClr>
                <a:srgbClr val="CC94DA"/>
              </a:buClr>
              <a:buFont typeface="IntelOne Display Regular" panose="020B0503020203020204" pitchFamily="34" charset="0"/>
              <a:buNone/>
              <a:defRPr sz="1600" b="0" i="0" kern="120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Senior AI Software Engineer </a:t>
            </a:r>
          </a:p>
          <a:p>
            <a:r>
              <a:rPr lang="en-US" dirty="0"/>
              <a:t>@ Intel</a:t>
            </a:r>
          </a:p>
        </p:txBody>
      </p:sp>
      <p:sp>
        <p:nvSpPr>
          <p:cNvPr id="7" name="Text Placeholder 2">
            <a:extLst>
              <a:ext uri="{FF2B5EF4-FFF2-40B4-BE49-F238E27FC236}">
                <a16:creationId xmlns:a16="http://schemas.microsoft.com/office/drawing/2014/main" id="{56475926-6DA9-1E1B-C6CB-D611BC346167}"/>
              </a:ext>
            </a:extLst>
          </p:cNvPr>
          <p:cNvSpPr txBox="1">
            <a:spLocks/>
          </p:cNvSpPr>
          <p:nvPr/>
        </p:nvSpPr>
        <p:spPr>
          <a:xfrm>
            <a:off x="8492338" y="4587013"/>
            <a:ext cx="7899996" cy="662190"/>
          </a:xfrm>
          <a:prstGeom prst="rect">
            <a:avLst/>
          </a:prstGeom>
        </p:spPr>
        <p:txBody>
          <a:bodyPr lIns="0" anchor="b">
            <a:normAutofit/>
          </a:bodyPr>
          <a:lstStyle>
            <a:lvl1pPr marL="0" indent="0" algn="l" defTabSz="914400" rtl="0" eaLnBrk="1" latinLnBrk="0" hangingPunct="1">
              <a:lnSpc>
                <a:spcPct val="90000"/>
              </a:lnSpc>
              <a:spcBef>
                <a:spcPts val="1000"/>
              </a:spcBef>
              <a:buClr>
                <a:srgbClr val="CC94DA"/>
              </a:buClr>
              <a:buFont typeface="IntelOne Display Regular" panose="020B0503020203020204" pitchFamily="34" charset="0"/>
              <a:buNone/>
              <a:defRPr sz="2400" b="0" i="0" kern="120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Ezequiel Lanza	</a:t>
            </a:r>
          </a:p>
        </p:txBody>
      </p:sp>
      <p:sp>
        <p:nvSpPr>
          <p:cNvPr id="8" name="Text Placeholder 3">
            <a:extLst>
              <a:ext uri="{FF2B5EF4-FFF2-40B4-BE49-F238E27FC236}">
                <a16:creationId xmlns:a16="http://schemas.microsoft.com/office/drawing/2014/main" id="{EE6EC22D-2602-E7B5-37B6-84B5918FCF28}"/>
              </a:ext>
            </a:extLst>
          </p:cNvPr>
          <p:cNvSpPr txBox="1">
            <a:spLocks/>
          </p:cNvSpPr>
          <p:nvPr/>
        </p:nvSpPr>
        <p:spPr>
          <a:xfrm>
            <a:off x="8486326" y="5289070"/>
            <a:ext cx="7912019" cy="662190"/>
          </a:xfrm>
          <a:prstGeom prst="rect">
            <a:avLst/>
          </a:prstGeom>
        </p:spPr>
        <p:txBody>
          <a:bodyPr lIns="0" anchor="t">
            <a:normAutofit/>
          </a:bodyPr>
          <a:lstStyle>
            <a:lvl1pPr marL="0" indent="0" algn="l" defTabSz="914400" rtl="0" eaLnBrk="1" latinLnBrk="0" hangingPunct="1">
              <a:lnSpc>
                <a:spcPct val="90000"/>
              </a:lnSpc>
              <a:spcBef>
                <a:spcPts val="1000"/>
              </a:spcBef>
              <a:buClr>
                <a:srgbClr val="CC94DA"/>
              </a:buClr>
              <a:buFont typeface="IntelOne Display Regular" panose="020B0503020203020204" pitchFamily="34" charset="0"/>
              <a:buNone/>
              <a:defRPr sz="1600" b="0" i="0" kern="1200">
                <a:solidFill>
                  <a:schemeClr val="tx1"/>
                </a:solidFill>
                <a:latin typeface="IntelOne Mono" panose="020B0509020203020204" pitchFamily="49" charset="0"/>
                <a:ea typeface="IntelOne Mono" panose="020B0509020203020204" pitchFamily="49" charset="0"/>
                <a:cs typeface="IntelOne Mono" panose="020B0509020203020204" pitchFamily="49" charset="0"/>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Open Source AI Evangelist</a:t>
            </a:r>
          </a:p>
          <a:p>
            <a:r>
              <a:rPr lang="en-US" dirty="0"/>
              <a:t>@ Intel</a:t>
            </a:r>
          </a:p>
        </p:txBody>
      </p:sp>
    </p:spTree>
    <p:extLst>
      <p:ext uri="{BB962C8B-B14F-4D97-AF65-F5344CB8AC3E}">
        <p14:creationId xmlns:p14="http://schemas.microsoft.com/office/powerpoint/2010/main" val="312879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52DCCF-13FA-A3F5-C8C8-57B9898FC8E8}"/>
              </a:ext>
            </a:extLst>
          </p:cNvPr>
          <p:cNvSpPr txBox="1">
            <a:spLocks/>
          </p:cNvSpPr>
          <p:nvPr/>
        </p:nvSpPr>
        <p:spPr>
          <a:xfrm>
            <a:off x="2884011" y="2894326"/>
            <a:ext cx="10488616" cy="534674"/>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6600" dirty="0" err="1"/>
              <a:t>DataPrep</a:t>
            </a:r>
            <a:r>
              <a:rPr lang="en-US" sz="6600" dirty="0"/>
              <a:t> kit</a:t>
            </a:r>
          </a:p>
        </p:txBody>
      </p:sp>
    </p:spTree>
    <p:extLst>
      <p:ext uri="{BB962C8B-B14F-4D97-AF65-F5344CB8AC3E}">
        <p14:creationId xmlns:p14="http://schemas.microsoft.com/office/powerpoint/2010/main" val="24102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Say Hello to "Data Prep Kit"</a:t>
            </a:r>
            <a:endParaRPr/>
          </a:p>
        </p:txBody>
      </p:sp>
      <p:pic>
        <p:nvPicPr>
          <p:cNvPr id="136" name="Google Shape;136;p24"/>
          <p:cNvPicPr preferRelativeResize="0"/>
          <p:nvPr/>
        </p:nvPicPr>
        <p:blipFill>
          <a:blip r:embed="rId3">
            <a:alphaModFix/>
          </a:blip>
          <a:stretch>
            <a:fillRect/>
          </a:stretch>
        </p:blipFill>
        <p:spPr>
          <a:xfrm>
            <a:off x="4881600" y="1747601"/>
            <a:ext cx="7040800" cy="4001081"/>
          </a:xfrm>
          <a:prstGeom prst="rect">
            <a:avLst/>
          </a:prstGeom>
          <a:noFill/>
          <a:ln>
            <a:noFill/>
          </a:ln>
        </p:spPr>
      </p:pic>
      <p:sp>
        <p:nvSpPr>
          <p:cNvPr id="137" name="Google Shape;137;p24"/>
          <p:cNvSpPr txBox="1"/>
          <p:nvPr/>
        </p:nvSpPr>
        <p:spPr>
          <a:xfrm>
            <a:off x="611200" y="1423200"/>
            <a:ext cx="4168800" cy="4567364"/>
          </a:xfrm>
          <a:prstGeom prst="rect">
            <a:avLst/>
          </a:prstGeom>
          <a:noFill/>
          <a:ln>
            <a:noFill/>
          </a:ln>
        </p:spPr>
        <p:txBody>
          <a:bodyPr spcFirstLastPara="1" wrap="square" lIns="121900" tIns="121900" rIns="121900" bIns="121900" anchor="t" anchorCtr="0">
            <a:spAutoFit/>
          </a:bodyPr>
          <a:lstStyle/>
          <a:p>
            <a:pPr>
              <a:spcBef>
                <a:spcPts val="0"/>
              </a:spcBef>
            </a:pPr>
            <a:r>
              <a:rPr lang="en">
                <a:solidFill>
                  <a:schemeClr val="dk1"/>
                </a:solidFill>
              </a:rPr>
              <a:t>Open source toolkit</a:t>
            </a:r>
            <a:endParaRPr>
              <a:solidFill>
                <a:schemeClr val="dk1"/>
              </a:solidFill>
            </a:endParaRPr>
          </a:p>
          <a:p>
            <a:pPr>
              <a:spcBef>
                <a:spcPts val="0"/>
              </a:spcBef>
            </a:pPr>
            <a:endParaRPr>
              <a:solidFill>
                <a:schemeClr val="dk1"/>
              </a:solidFill>
            </a:endParaRPr>
          </a:p>
          <a:p>
            <a:pPr>
              <a:spcBef>
                <a:spcPts val="0"/>
              </a:spcBef>
            </a:pPr>
            <a:r>
              <a:rPr lang="en">
                <a:solidFill>
                  <a:schemeClr val="dk1"/>
                </a:solidFill>
              </a:rPr>
              <a:t>Helps with data prep</a:t>
            </a:r>
            <a:endParaRPr>
              <a:solidFill>
                <a:schemeClr val="dk1"/>
              </a:solidFill>
            </a:endParaRPr>
          </a:p>
          <a:p>
            <a:pPr>
              <a:spcBef>
                <a:spcPts val="0"/>
              </a:spcBef>
            </a:pPr>
            <a:endParaRPr>
              <a:solidFill>
                <a:schemeClr val="dk1"/>
              </a:solidFill>
            </a:endParaRPr>
          </a:p>
          <a:p>
            <a:pPr>
              <a:spcBef>
                <a:spcPts val="0"/>
              </a:spcBef>
            </a:pPr>
            <a:r>
              <a:rPr lang="en">
                <a:solidFill>
                  <a:schemeClr val="dk1"/>
                </a:solidFill>
              </a:rPr>
              <a:t>Handles documents + code</a:t>
            </a:r>
            <a:endParaRPr>
              <a:solidFill>
                <a:schemeClr val="dk1"/>
              </a:solidFill>
            </a:endParaRPr>
          </a:p>
          <a:p>
            <a:pPr>
              <a:spcBef>
                <a:spcPts val="0"/>
              </a:spcBef>
            </a:pPr>
            <a:endParaRPr>
              <a:solidFill>
                <a:schemeClr val="dk1"/>
              </a:solidFill>
            </a:endParaRPr>
          </a:p>
          <a:p>
            <a:pPr>
              <a:spcBef>
                <a:spcPts val="0"/>
              </a:spcBef>
            </a:pPr>
            <a:r>
              <a:rPr lang="en">
                <a:solidFill>
                  <a:schemeClr val="dk1"/>
                </a:solidFill>
              </a:rPr>
              <a:t>Many ready to use modules out of the box </a:t>
            </a:r>
            <a:endParaRPr>
              <a:solidFill>
                <a:schemeClr val="dk1"/>
              </a:solidFill>
            </a:endParaRPr>
          </a:p>
          <a:p>
            <a:pPr>
              <a:spcBef>
                <a:spcPts val="0"/>
              </a:spcBef>
            </a:pPr>
            <a:endParaRPr>
              <a:solidFill>
                <a:schemeClr val="dk1"/>
              </a:solidFill>
            </a:endParaRPr>
          </a:p>
          <a:p>
            <a:pPr>
              <a:spcBef>
                <a:spcPts val="0"/>
              </a:spcBef>
            </a:pPr>
            <a:r>
              <a:rPr lang="en">
                <a:solidFill>
                  <a:schemeClr val="dk1"/>
                </a:solidFill>
              </a:rPr>
              <a:t>Python</a:t>
            </a:r>
            <a:endParaRPr>
              <a:solidFill>
                <a:schemeClr val="dk1"/>
              </a:solidFill>
            </a:endParaRPr>
          </a:p>
          <a:p>
            <a:pPr>
              <a:spcBef>
                <a:spcPts val="0"/>
              </a:spcBef>
            </a:pPr>
            <a:endParaRPr>
              <a:solidFill>
                <a:schemeClr val="dk1"/>
              </a:solidFill>
            </a:endParaRPr>
          </a:p>
          <a:p>
            <a:pPr>
              <a:spcBef>
                <a:spcPts val="0"/>
              </a:spcBef>
            </a:pPr>
            <a:r>
              <a:rPr lang="en">
                <a:solidFill>
                  <a:schemeClr val="dk1"/>
                </a:solidFill>
              </a:rPr>
              <a:t>Develop on laptop, scale on clusters</a:t>
            </a:r>
            <a:endParaRPr>
              <a:solidFill>
                <a:schemeClr val="dk1"/>
              </a:solidFill>
            </a:endParaRPr>
          </a:p>
        </p:txBody>
      </p:sp>
      <p:sp>
        <p:nvSpPr>
          <p:cNvPr id="138" name="Google Shape;138;p24"/>
          <p:cNvSpPr txBox="1"/>
          <p:nvPr/>
        </p:nvSpPr>
        <p:spPr>
          <a:xfrm>
            <a:off x="4881600" y="6041200"/>
            <a:ext cx="2404800" cy="412380"/>
          </a:xfrm>
          <a:prstGeom prst="rect">
            <a:avLst/>
          </a:prstGeom>
          <a:noFill/>
          <a:ln>
            <a:noFill/>
          </a:ln>
        </p:spPr>
        <p:txBody>
          <a:bodyPr spcFirstLastPara="1" wrap="square" lIns="121900" tIns="121900" rIns="121900" bIns="121900" anchor="t" anchorCtr="0">
            <a:spAutoFit/>
          </a:bodyPr>
          <a:lstStyle/>
          <a:p>
            <a:pPr>
              <a:spcBef>
                <a:spcPts val="0"/>
              </a:spcBef>
            </a:pPr>
            <a:r>
              <a:rPr lang="en" sz="1200">
                <a:solidFill>
                  <a:schemeClr val="lt2"/>
                </a:solidFill>
              </a:rPr>
              <a:t>images created by chatGPT</a:t>
            </a:r>
            <a:endParaRPr sz="12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Data Prep Kit</a:t>
            </a:r>
            <a:endParaRPr/>
          </a:p>
        </p:txBody>
      </p:sp>
      <p:pic>
        <p:nvPicPr>
          <p:cNvPr id="144" name="Google Shape;144;p25"/>
          <p:cNvPicPr preferRelativeResize="0"/>
          <p:nvPr/>
        </p:nvPicPr>
        <p:blipFill>
          <a:blip r:embed="rId3">
            <a:alphaModFix/>
          </a:blip>
          <a:stretch>
            <a:fillRect/>
          </a:stretch>
        </p:blipFill>
        <p:spPr>
          <a:xfrm>
            <a:off x="680767" y="1316533"/>
            <a:ext cx="10523767" cy="50946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Built for ease of use and scale</a:t>
            </a:r>
            <a:endParaRPr/>
          </a:p>
        </p:txBody>
      </p:sp>
      <p:sp>
        <p:nvSpPr>
          <p:cNvPr id="150" name="Google Shape;150;p26"/>
          <p:cNvSpPr txBox="1">
            <a:spLocks noGrp="1"/>
          </p:cNvSpPr>
          <p:nvPr>
            <p:ph type="body" idx="1"/>
          </p:nvPr>
        </p:nvSpPr>
        <p:spPr>
          <a:xfrm>
            <a:off x="415600" y="1536633"/>
            <a:ext cx="4556400" cy="4555200"/>
          </a:xfrm>
          <a:prstGeom prst="rect">
            <a:avLst/>
          </a:prstGeom>
        </p:spPr>
        <p:txBody>
          <a:bodyPr spcFirstLastPara="1" wrap="square" lIns="121900" tIns="121900" rIns="121900" bIns="121900" anchor="t" anchorCtr="0">
            <a:normAutofit/>
          </a:bodyPr>
          <a:lstStyle/>
          <a:p>
            <a:pPr>
              <a:buClr>
                <a:schemeClr val="dk1"/>
              </a:buClr>
            </a:pPr>
            <a:r>
              <a:rPr lang="en">
                <a:solidFill>
                  <a:schemeClr val="dk1"/>
                </a:solidFill>
              </a:rPr>
              <a:t>Built on python</a:t>
            </a:r>
            <a:endParaRPr>
              <a:solidFill>
                <a:schemeClr val="dk1"/>
              </a:solidFill>
            </a:endParaRPr>
          </a:p>
          <a:p>
            <a:pPr>
              <a:buClr>
                <a:schemeClr val="dk1"/>
              </a:buClr>
            </a:pPr>
            <a:r>
              <a:rPr lang="en">
                <a:solidFill>
                  <a:schemeClr val="dk1"/>
                </a:solidFill>
              </a:rPr>
              <a:t>Develop on a laptop</a:t>
            </a:r>
            <a:endParaRPr>
              <a:solidFill>
                <a:schemeClr val="dk1"/>
              </a:solidFill>
            </a:endParaRPr>
          </a:p>
          <a:p>
            <a:pPr>
              <a:buClr>
                <a:schemeClr val="dk1"/>
              </a:buClr>
            </a:pPr>
            <a:r>
              <a:rPr lang="en">
                <a:solidFill>
                  <a:schemeClr val="dk1"/>
                </a:solidFill>
              </a:rPr>
              <a:t>Deploy on a cluster</a:t>
            </a:r>
            <a:endParaRPr>
              <a:solidFill>
                <a:schemeClr val="dk1"/>
              </a:solidFill>
            </a:endParaRPr>
          </a:p>
          <a:p>
            <a:pPr lvl="1">
              <a:buClr>
                <a:schemeClr val="dk1"/>
              </a:buClr>
            </a:pPr>
            <a:r>
              <a:rPr lang="en">
                <a:solidFill>
                  <a:schemeClr val="dk1"/>
                </a:solidFill>
              </a:rPr>
              <a:t>RAY</a:t>
            </a:r>
            <a:endParaRPr>
              <a:solidFill>
                <a:schemeClr val="dk1"/>
              </a:solidFill>
            </a:endParaRPr>
          </a:p>
          <a:p>
            <a:pPr lvl="1">
              <a:buClr>
                <a:schemeClr val="dk1"/>
              </a:buClr>
            </a:pPr>
            <a:r>
              <a:rPr lang="en">
                <a:solidFill>
                  <a:schemeClr val="dk1"/>
                </a:solidFill>
              </a:rPr>
              <a:t>Spark</a:t>
            </a:r>
            <a:endParaRPr>
              <a:solidFill>
                <a:schemeClr val="dk1"/>
              </a:solidFill>
            </a:endParaRPr>
          </a:p>
          <a:p>
            <a:pPr>
              <a:buClr>
                <a:schemeClr val="dk1"/>
              </a:buClr>
            </a:pPr>
            <a:r>
              <a:rPr lang="en">
                <a:solidFill>
                  <a:schemeClr val="dk1"/>
                </a:solidFill>
              </a:rPr>
              <a:t>Scales to TBs of data across 1000s of CPU cores</a:t>
            </a:r>
            <a:endParaRPr>
              <a:solidFill>
                <a:schemeClr val="dk1"/>
              </a:solidFill>
            </a:endParaRPr>
          </a:p>
        </p:txBody>
      </p:sp>
      <p:pic>
        <p:nvPicPr>
          <p:cNvPr id="151" name="Google Shape;151;p26"/>
          <p:cNvPicPr preferRelativeResize="0"/>
          <p:nvPr/>
        </p:nvPicPr>
        <p:blipFill>
          <a:blip r:embed="rId3">
            <a:alphaModFix/>
          </a:blip>
          <a:stretch>
            <a:fillRect/>
          </a:stretch>
        </p:blipFill>
        <p:spPr>
          <a:xfrm>
            <a:off x="4392667" y="1560168"/>
            <a:ext cx="7596132" cy="35914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D6A101-B263-1BB0-54ED-B21C9B3EFD66}"/>
              </a:ext>
            </a:extLst>
          </p:cNvPr>
          <p:cNvSpPr>
            <a:spLocks noGrp="1"/>
          </p:cNvSpPr>
          <p:nvPr>
            <p:ph type="body" sz="quarter" idx="28"/>
          </p:nvPr>
        </p:nvSpPr>
        <p:spPr/>
        <p:txBody>
          <a:bodyPr>
            <a:normAutofit lnSpcReduction="10000"/>
          </a:bodyPr>
          <a:lstStyle/>
          <a:p>
            <a:endParaRPr lang="en-US"/>
          </a:p>
        </p:txBody>
      </p:sp>
      <p:sp>
        <p:nvSpPr>
          <p:cNvPr id="3" name="Title 2">
            <a:extLst>
              <a:ext uri="{FF2B5EF4-FFF2-40B4-BE49-F238E27FC236}">
                <a16:creationId xmlns:a16="http://schemas.microsoft.com/office/drawing/2014/main" id="{2B27792E-67FA-ED46-30A6-5558AAC3E07A}"/>
              </a:ext>
            </a:extLst>
          </p:cNvPr>
          <p:cNvSpPr>
            <a:spLocks noGrp="1"/>
          </p:cNvSpPr>
          <p:nvPr>
            <p:ph type="title"/>
          </p:nvPr>
        </p:nvSpPr>
        <p:spPr>
          <a:xfrm>
            <a:off x="2884011" y="2894326"/>
            <a:ext cx="10488616" cy="534674"/>
          </a:xfrm>
        </p:spPr>
        <p:txBody>
          <a:bodyPr>
            <a:noAutofit/>
          </a:bodyPr>
          <a:lstStyle/>
          <a:p>
            <a:r>
              <a:rPr lang="en-US" sz="6600" dirty="0"/>
              <a:t>Workshop!</a:t>
            </a:r>
          </a:p>
        </p:txBody>
      </p:sp>
    </p:spTree>
    <p:extLst>
      <p:ext uri="{BB962C8B-B14F-4D97-AF65-F5344CB8AC3E}">
        <p14:creationId xmlns:p14="http://schemas.microsoft.com/office/powerpoint/2010/main" val="41756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B1C04-E7BD-61A6-FE43-84F44FD8E785}"/>
              </a:ext>
            </a:extLst>
          </p:cNvPr>
          <p:cNvSpPr>
            <a:spLocks noGrp="1"/>
          </p:cNvSpPr>
          <p:nvPr>
            <p:ph type="body" sz="quarter" idx="28"/>
          </p:nvPr>
        </p:nvSpPr>
        <p:spPr/>
        <p:txBody>
          <a:bodyPr>
            <a:normAutofit lnSpcReduction="10000"/>
          </a:bodyPr>
          <a:lstStyle/>
          <a:p>
            <a:endParaRPr lang="en-US"/>
          </a:p>
        </p:txBody>
      </p:sp>
      <p:sp>
        <p:nvSpPr>
          <p:cNvPr id="3" name="Title 2">
            <a:extLst>
              <a:ext uri="{FF2B5EF4-FFF2-40B4-BE49-F238E27FC236}">
                <a16:creationId xmlns:a16="http://schemas.microsoft.com/office/drawing/2014/main" id="{7F18DCB7-00DE-5A36-3D09-1B785AAEF48B}"/>
              </a:ext>
            </a:extLst>
          </p:cNvPr>
          <p:cNvSpPr>
            <a:spLocks noGrp="1"/>
          </p:cNvSpPr>
          <p:nvPr>
            <p:ph type="title"/>
          </p:nvPr>
        </p:nvSpPr>
        <p:spPr/>
        <p:txBody>
          <a:bodyPr/>
          <a:lstStyle/>
          <a:p>
            <a:r>
              <a:rPr lang="en-US" dirty="0"/>
              <a:t>Log into Intel Tiber AI Cloud to access to your env</a:t>
            </a:r>
          </a:p>
        </p:txBody>
      </p:sp>
      <p:pic>
        <p:nvPicPr>
          <p:cNvPr id="5" name="Picture 4" descr="A qr code on a white background&#10;&#10;AI-generated content may be incorrect.">
            <a:extLst>
              <a:ext uri="{FF2B5EF4-FFF2-40B4-BE49-F238E27FC236}">
                <a16:creationId xmlns:a16="http://schemas.microsoft.com/office/drawing/2014/main" id="{9C36E330-C536-C583-403C-E61B5C486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927" y="1581150"/>
            <a:ext cx="3771900" cy="3695700"/>
          </a:xfrm>
          <a:prstGeom prst="rect">
            <a:avLst/>
          </a:prstGeom>
        </p:spPr>
      </p:pic>
    </p:spTree>
    <p:extLst>
      <p:ext uri="{BB962C8B-B14F-4D97-AF65-F5344CB8AC3E}">
        <p14:creationId xmlns:p14="http://schemas.microsoft.com/office/powerpoint/2010/main" val="305181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64ABC-87F7-84D6-B899-1B73D2A1C5F1}"/>
            </a:ext>
          </a:extLst>
        </p:cNvPr>
        <p:cNvGrpSpPr/>
        <p:nvPr/>
      </p:nvGrpSpPr>
      <p:grpSpPr>
        <a:xfrm>
          <a:off x="0" y="0"/>
          <a:ext cx="0" cy="0"/>
          <a:chOff x="0" y="0"/>
          <a:chExt cx="0" cy="0"/>
        </a:xfrm>
      </p:grpSpPr>
      <p:pic>
        <p:nvPicPr>
          <p:cNvPr id="16" name="Picture 15" descr="A screenshot of a computer&#10;&#10;AI-generated content may be incorrect.">
            <a:extLst>
              <a:ext uri="{FF2B5EF4-FFF2-40B4-BE49-F238E27FC236}">
                <a16:creationId xmlns:a16="http://schemas.microsoft.com/office/drawing/2014/main" id="{5F6ED10F-C185-03F5-5630-A94730675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064" y="1669222"/>
            <a:ext cx="6021329" cy="4911146"/>
          </a:xfrm>
          <a:prstGeom prst="rect">
            <a:avLst/>
          </a:prstGeom>
        </p:spPr>
      </p:pic>
      <p:sp>
        <p:nvSpPr>
          <p:cNvPr id="2" name="Text Placeholder 1">
            <a:extLst>
              <a:ext uri="{FF2B5EF4-FFF2-40B4-BE49-F238E27FC236}">
                <a16:creationId xmlns:a16="http://schemas.microsoft.com/office/drawing/2014/main" id="{C8762BB8-C83F-1B60-7900-8EBC39A04025}"/>
              </a:ext>
            </a:extLst>
          </p:cNvPr>
          <p:cNvSpPr>
            <a:spLocks noGrp="1"/>
          </p:cNvSpPr>
          <p:nvPr>
            <p:ph type="body" sz="quarter" idx="28"/>
          </p:nvPr>
        </p:nvSpPr>
        <p:spPr/>
        <p:txBody>
          <a:bodyPr>
            <a:normAutofit lnSpcReduction="10000"/>
          </a:bodyPr>
          <a:lstStyle/>
          <a:p>
            <a:endParaRPr lang="en-US"/>
          </a:p>
        </p:txBody>
      </p:sp>
      <p:sp>
        <p:nvSpPr>
          <p:cNvPr id="3" name="Title 2">
            <a:extLst>
              <a:ext uri="{FF2B5EF4-FFF2-40B4-BE49-F238E27FC236}">
                <a16:creationId xmlns:a16="http://schemas.microsoft.com/office/drawing/2014/main" id="{C9CDEC24-CFC9-5DC2-60A6-525335C55932}"/>
              </a:ext>
            </a:extLst>
          </p:cNvPr>
          <p:cNvSpPr>
            <a:spLocks noGrp="1"/>
          </p:cNvSpPr>
          <p:nvPr>
            <p:ph type="title"/>
          </p:nvPr>
        </p:nvSpPr>
        <p:spPr>
          <a:xfrm>
            <a:off x="487651" y="577197"/>
            <a:ext cx="11389039" cy="534674"/>
          </a:xfrm>
        </p:spPr>
        <p:txBody>
          <a:bodyPr>
            <a:normAutofit/>
          </a:bodyPr>
          <a:lstStyle/>
          <a:p>
            <a:r>
              <a:rPr lang="en-US" dirty="0"/>
              <a:t>Access to your </a:t>
            </a:r>
            <a:r>
              <a:rPr lang="en-US" dirty="0" err="1"/>
              <a:t>preprovisioned</a:t>
            </a:r>
            <a:r>
              <a:rPr lang="en-US" dirty="0"/>
              <a:t> environment</a:t>
            </a:r>
          </a:p>
        </p:txBody>
      </p:sp>
      <p:sp>
        <p:nvSpPr>
          <p:cNvPr id="6" name="TextBox 5">
            <a:extLst>
              <a:ext uri="{FF2B5EF4-FFF2-40B4-BE49-F238E27FC236}">
                <a16:creationId xmlns:a16="http://schemas.microsoft.com/office/drawing/2014/main" id="{52E8772D-23E2-C63F-4C0E-733444BA86EB}"/>
              </a:ext>
            </a:extLst>
          </p:cNvPr>
          <p:cNvSpPr txBox="1"/>
          <p:nvPr/>
        </p:nvSpPr>
        <p:spPr>
          <a:xfrm>
            <a:off x="3052119" y="3222139"/>
            <a:ext cx="6104238" cy="426079"/>
          </a:xfrm>
          <a:prstGeom prst="rect">
            <a:avLst/>
          </a:prstGeom>
          <a:noFill/>
        </p:spPr>
        <p:txBody>
          <a:bodyPr wrap="square">
            <a:spAutoFit/>
          </a:bodyPr>
          <a:lstStyle/>
          <a:p>
            <a:r>
              <a:rPr lang="en-US" dirty="0"/>
              <a:t> </a:t>
            </a:r>
          </a:p>
        </p:txBody>
      </p:sp>
      <p:sp>
        <p:nvSpPr>
          <p:cNvPr id="4" name="TextBox 3">
            <a:extLst>
              <a:ext uri="{FF2B5EF4-FFF2-40B4-BE49-F238E27FC236}">
                <a16:creationId xmlns:a16="http://schemas.microsoft.com/office/drawing/2014/main" id="{44A678B8-3380-D8F5-A5E5-AB460675D870}"/>
              </a:ext>
            </a:extLst>
          </p:cNvPr>
          <p:cNvSpPr txBox="1"/>
          <p:nvPr/>
        </p:nvSpPr>
        <p:spPr>
          <a:xfrm>
            <a:off x="0" y="2309229"/>
            <a:ext cx="5181600" cy="2677977"/>
          </a:xfrm>
          <a:prstGeom prst="rect">
            <a:avLst/>
          </a:prstGeom>
          <a:noFill/>
        </p:spPr>
        <p:txBody>
          <a:bodyPr wrap="square" rtlCol="0">
            <a:spAutoFit/>
          </a:bodyPr>
          <a:lstStyle/>
          <a:p>
            <a:r>
              <a:rPr lang="en-US" dirty="0"/>
              <a:t>Once you are approved and your environment is ready, you will receive the following email:</a:t>
            </a:r>
          </a:p>
          <a:p>
            <a:pPr marL="342900" indent="-342900">
              <a:buFontTx/>
              <a:buChar char="-"/>
            </a:pPr>
            <a:r>
              <a:rPr lang="en-US" dirty="0"/>
              <a:t>Button to access to your console</a:t>
            </a:r>
          </a:p>
          <a:p>
            <a:pPr marL="342900" indent="-342900">
              <a:buFontTx/>
              <a:buChar char="-"/>
            </a:pPr>
            <a:r>
              <a:rPr lang="en-US" dirty="0"/>
              <a:t>Link to access to </a:t>
            </a:r>
            <a:r>
              <a:rPr lang="en-US" dirty="0" err="1"/>
              <a:t>ChatQnA</a:t>
            </a:r>
            <a:r>
              <a:rPr lang="en-US" dirty="0"/>
              <a:t> console</a:t>
            </a:r>
          </a:p>
        </p:txBody>
      </p:sp>
      <p:cxnSp>
        <p:nvCxnSpPr>
          <p:cNvPr id="12" name="Straight Arrow Connector 11">
            <a:extLst>
              <a:ext uri="{FF2B5EF4-FFF2-40B4-BE49-F238E27FC236}">
                <a16:creationId xmlns:a16="http://schemas.microsoft.com/office/drawing/2014/main" id="{66057D60-A647-975E-0820-697F3BB08867}"/>
              </a:ext>
            </a:extLst>
          </p:cNvPr>
          <p:cNvCxnSpPr/>
          <p:nvPr/>
        </p:nvCxnSpPr>
        <p:spPr>
          <a:xfrm>
            <a:off x="5044966" y="3762703"/>
            <a:ext cx="2532993" cy="2207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3615B-C626-11B4-A1FA-968DA2A7A144}"/>
              </a:ext>
            </a:extLst>
          </p:cNvPr>
          <p:cNvCxnSpPr>
            <a:cxnSpLocks/>
          </p:cNvCxnSpPr>
          <p:nvPr/>
        </p:nvCxnSpPr>
        <p:spPr>
          <a:xfrm>
            <a:off x="4351283" y="4465577"/>
            <a:ext cx="3436883" cy="426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74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14288-2D87-0A15-F68A-578C579161F8}"/>
              </a:ext>
            </a:extLst>
          </p:cNvPr>
          <p:cNvSpPr>
            <a:spLocks noGrp="1"/>
          </p:cNvSpPr>
          <p:nvPr>
            <p:ph type="body" sz="quarter" idx="28"/>
          </p:nvPr>
        </p:nvSpPr>
        <p:spPr/>
        <p:txBody>
          <a:bodyPr>
            <a:normAutofit lnSpcReduction="10000"/>
          </a:bodyPr>
          <a:lstStyle/>
          <a:p>
            <a:endParaRPr lang="en-US"/>
          </a:p>
        </p:txBody>
      </p:sp>
      <p:sp>
        <p:nvSpPr>
          <p:cNvPr id="3" name="Title 2">
            <a:extLst>
              <a:ext uri="{FF2B5EF4-FFF2-40B4-BE49-F238E27FC236}">
                <a16:creationId xmlns:a16="http://schemas.microsoft.com/office/drawing/2014/main" id="{1888CAD8-FED3-B913-3AB3-6FEAF536B8D2}"/>
              </a:ext>
            </a:extLst>
          </p:cNvPr>
          <p:cNvSpPr>
            <a:spLocks noGrp="1"/>
          </p:cNvSpPr>
          <p:nvPr>
            <p:ph type="title"/>
          </p:nvPr>
        </p:nvSpPr>
        <p:spPr/>
        <p:txBody>
          <a:bodyPr/>
          <a:lstStyle/>
          <a:p>
            <a:r>
              <a:rPr lang="en-US" dirty="0"/>
              <a:t>Start</a:t>
            </a:r>
          </a:p>
        </p:txBody>
      </p:sp>
      <p:pic>
        <p:nvPicPr>
          <p:cNvPr id="5" name="Picture 4" descr="A screenshot of a computer&#10;&#10;AI-generated content may be incorrect.">
            <a:extLst>
              <a:ext uri="{FF2B5EF4-FFF2-40B4-BE49-F238E27FC236}">
                <a16:creationId xmlns:a16="http://schemas.microsoft.com/office/drawing/2014/main" id="{EAB89F3A-D9F9-D77D-221B-2C6C6BCF8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35" y="1676400"/>
            <a:ext cx="4368800" cy="35052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58F77AC0-40AF-EE93-9716-5EE33BC59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3467" y="658479"/>
            <a:ext cx="3506172" cy="5622324"/>
          </a:xfrm>
          <a:prstGeom prst="rect">
            <a:avLst/>
          </a:prstGeom>
        </p:spPr>
      </p:pic>
      <p:sp>
        <p:nvSpPr>
          <p:cNvPr id="8" name="Oval 7">
            <a:extLst>
              <a:ext uri="{FF2B5EF4-FFF2-40B4-BE49-F238E27FC236}">
                <a16:creationId xmlns:a16="http://schemas.microsoft.com/office/drawing/2014/main" id="{8FE72B76-97EE-B850-6CB8-F6BB0D5AB11B}"/>
              </a:ext>
            </a:extLst>
          </p:cNvPr>
          <p:cNvSpPr/>
          <p:nvPr/>
        </p:nvSpPr>
        <p:spPr>
          <a:xfrm>
            <a:off x="617838" y="3132083"/>
            <a:ext cx="2372497" cy="649085"/>
          </a:xfrm>
          <a:prstGeom prst="ellipse">
            <a:avLst/>
          </a:prstGeom>
          <a:noFill/>
          <a:ln w="57150">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Down Arrow 8">
            <a:extLst>
              <a:ext uri="{FF2B5EF4-FFF2-40B4-BE49-F238E27FC236}">
                <a16:creationId xmlns:a16="http://schemas.microsoft.com/office/drawing/2014/main" id="{14236A20-3084-6317-5EFD-4CAB11AE2E79}"/>
              </a:ext>
            </a:extLst>
          </p:cNvPr>
          <p:cNvSpPr/>
          <p:nvPr/>
        </p:nvSpPr>
        <p:spPr>
          <a:xfrm>
            <a:off x="1566042" y="1176287"/>
            <a:ext cx="683173" cy="190983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BB7A6A72-E924-DC51-FF4B-781BB3E16A62}"/>
              </a:ext>
            </a:extLst>
          </p:cNvPr>
          <p:cNvSpPr/>
          <p:nvPr/>
        </p:nvSpPr>
        <p:spPr>
          <a:xfrm rot="15864693">
            <a:off x="5066291" y="871175"/>
            <a:ext cx="683173" cy="468393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99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59B062-EEA4-9B64-917B-35B7D5639C3C}"/>
              </a:ext>
            </a:extLst>
          </p:cNvPr>
          <p:cNvSpPr>
            <a:spLocks noGrp="1"/>
          </p:cNvSpPr>
          <p:nvPr>
            <p:ph type="body" sz="quarter" idx="28"/>
          </p:nvPr>
        </p:nvSpPr>
        <p:spPr/>
        <p:txBody>
          <a:bodyPr>
            <a:normAutofit lnSpcReduction="10000"/>
          </a:bodyPr>
          <a:lstStyle/>
          <a:p>
            <a:endParaRPr lang="en-US"/>
          </a:p>
        </p:txBody>
      </p:sp>
      <p:sp>
        <p:nvSpPr>
          <p:cNvPr id="3" name="Title 2">
            <a:extLst>
              <a:ext uri="{FF2B5EF4-FFF2-40B4-BE49-F238E27FC236}">
                <a16:creationId xmlns:a16="http://schemas.microsoft.com/office/drawing/2014/main" id="{1107928E-E7A4-D8A1-0270-185055DADCD5}"/>
              </a:ext>
            </a:extLst>
          </p:cNvPr>
          <p:cNvSpPr>
            <a:spLocks noGrp="1"/>
          </p:cNvSpPr>
          <p:nvPr>
            <p:ph type="title"/>
          </p:nvPr>
        </p:nvSpPr>
        <p:spPr/>
        <p:txBody>
          <a:bodyPr/>
          <a:lstStyle/>
          <a:p>
            <a:r>
              <a:rPr lang="en-US" dirty="0"/>
              <a:t>Resources</a:t>
            </a:r>
          </a:p>
        </p:txBody>
      </p:sp>
      <p:pic>
        <p:nvPicPr>
          <p:cNvPr id="5" name="Picture 4" descr="A qr code on a white background&#10;&#10;AI-generated content may be incorrect.">
            <a:extLst>
              <a:ext uri="{FF2B5EF4-FFF2-40B4-BE49-F238E27FC236}">
                <a16:creationId xmlns:a16="http://schemas.microsoft.com/office/drawing/2014/main" id="{B4ACA059-5513-2C82-F736-CFFACD9D6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69" y="1837558"/>
            <a:ext cx="3067488" cy="2975769"/>
          </a:xfrm>
          <a:prstGeom prst="rect">
            <a:avLst/>
          </a:prstGeom>
        </p:spPr>
      </p:pic>
      <p:pic>
        <p:nvPicPr>
          <p:cNvPr id="4" name="Picture 3">
            <a:extLst>
              <a:ext uri="{FF2B5EF4-FFF2-40B4-BE49-F238E27FC236}">
                <a16:creationId xmlns:a16="http://schemas.microsoft.com/office/drawing/2014/main" id="{671CF4D6-FD60-6B8E-E8F1-F60FAD060AFF}"/>
              </a:ext>
            </a:extLst>
          </p:cNvPr>
          <p:cNvPicPr>
            <a:picLocks noChangeAspect="1"/>
          </p:cNvPicPr>
          <p:nvPr/>
        </p:nvPicPr>
        <p:blipFill>
          <a:blip r:embed="rId3"/>
          <a:stretch>
            <a:fillRect/>
          </a:stretch>
        </p:blipFill>
        <p:spPr>
          <a:xfrm>
            <a:off x="4175898" y="1559173"/>
            <a:ext cx="3532538" cy="3532538"/>
          </a:xfrm>
          <a:prstGeom prst="rect">
            <a:avLst/>
          </a:prstGeom>
        </p:spPr>
      </p:pic>
      <p:sp>
        <p:nvSpPr>
          <p:cNvPr id="7" name="TextBox 6">
            <a:extLst>
              <a:ext uri="{FF2B5EF4-FFF2-40B4-BE49-F238E27FC236}">
                <a16:creationId xmlns:a16="http://schemas.microsoft.com/office/drawing/2014/main" id="{019D9664-634E-8155-CB97-43D9D939D002}"/>
              </a:ext>
            </a:extLst>
          </p:cNvPr>
          <p:cNvSpPr txBox="1"/>
          <p:nvPr/>
        </p:nvSpPr>
        <p:spPr>
          <a:xfrm>
            <a:off x="273269" y="5112934"/>
            <a:ext cx="3067488" cy="758477"/>
          </a:xfrm>
          <a:prstGeom prst="rect">
            <a:avLst/>
          </a:prstGeom>
          <a:noFill/>
        </p:spPr>
        <p:txBody>
          <a:bodyPr wrap="square">
            <a:spAutoFit/>
          </a:bodyPr>
          <a:lstStyle/>
          <a:p>
            <a:r>
              <a:rPr lang="en-US" dirty="0"/>
              <a:t>Public Workshop Repo (</a:t>
            </a:r>
            <a:r>
              <a:rPr lang="en-US" dirty="0" err="1"/>
              <a:t>Github</a:t>
            </a:r>
            <a:r>
              <a:rPr lang="en-US" dirty="0"/>
              <a:t>)</a:t>
            </a:r>
          </a:p>
        </p:txBody>
      </p:sp>
      <p:sp>
        <p:nvSpPr>
          <p:cNvPr id="8" name="TextBox 7">
            <a:extLst>
              <a:ext uri="{FF2B5EF4-FFF2-40B4-BE49-F238E27FC236}">
                <a16:creationId xmlns:a16="http://schemas.microsoft.com/office/drawing/2014/main" id="{C07C07AD-2D84-C9F5-70BA-812BED4E6E28}"/>
              </a:ext>
            </a:extLst>
          </p:cNvPr>
          <p:cNvSpPr txBox="1"/>
          <p:nvPr/>
        </p:nvSpPr>
        <p:spPr>
          <a:xfrm>
            <a:off x="4439953" y="5112934"/>
            <a:ext cx="3067488" cy="758477"/>
          </a:xfrm>
          <a:prstGeom prst="rect">
            <a:avLst/>
          </a:prstGeom>
          <a:noFill/>
        </p:spPr>
        <p:txBody>
          <a:bodyPr wrap="square">
            <a:spAutoFit/>
          </a:bodyPr>
          <a:lstStyle/>
          <a:p>
            <a:r>
              <a:rPr lang="en-US" dirty="0"/>
              <a:t>Open Platform For Enterprise (OPEA)</a:t>
            </a:r>
          </a:p>
        </p:txBody>
      </p:sp>
      <p:pic>
        <p:nvPicPr>
          <p:cNvPr id="10" name="Picture 9" descr="A qr code with black squares&#10;&#10;AI-generated content may be incorrect.">
            <a:extLst>
              <a:ext uri="{FF2B5EF4-FFF2-40B4-BE49-F238E27FC236}">
                <a16:creationId xmlns:a16="http://schemas.microsoft.com/office/drawing/2014/main" id="{40253392-D7CC-D037-8A7A-B5C0EAAC2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167" y="1837558"/>
            <a:ext cx="3011871" cy="2979485"/>
          </a:xfrm>
          <a:prstGeom prst="rect">
            <a:avLst/>
          </a:prstGeom>
        </p:spPr>
      </p:pic>
      <p:sp>
        <p:nvSpPr>
          <p:cNvPr id="11" name="TextBox 10">
            <a:extLst>
              <a:ext uri="{FF2B5EF4-FFF2-40B4-BE49-F238E27FC236}">
                <a16:creationId xmlns:a16="http://schemas.microsoft.com/office/drawing/2014/main" id="{829E61F5-BF9C-A09D-610B-F5EC0E1947D9}"/>
              </a:ext>
            </a:extLst>
          </p:cNvPr>
          <p:cNvSpPr txBox="1"/>
          <p:nvPr/>
        </p:nvSpPr>
        <p:spPr>
          <a:xfrm>
            <a:off x="8499550" y="5114345"/>
            <a:ext cx="3067488" cy="426079"/>
          </a:xfrm>
          <a:prstGeom prst="rect">
            <a:avLst/>
          </a:prstGeom>
          <a:noFill/>
        </p:spPr>
        <p:txBody>
          <a:bodyPr wrap="square">
            <a:spAutoFit/>
          </a:bodyPr>
          <a:lstStyle/>
          <a:p>
            <a:r>
              <a:rPr lang="en-US" dirty="0" err="1"/>
              <a:t>DataPrep</a:t>
            </a:r>
            <a:r>
              <a:rPr lang="en-US" dirty="0"/>
              <a:t> kit</a:t>
            </a:r>
          </a:p>
        </p:txBody>
      </p:sp>
    </p:spTree>
    <p:extLst>
      <p:ext uri="{BB962C8B-B14F-4D97-AF65-F5344CB8AC3E}">
        <p14:creationId xmlns:p14="http://schemas.microsoft.com/office/powerpoint/2010/main" val="239304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43084-EBA5-9C80-7F2B-77E113087C72}"/>
              </a:ext>
            </a:extLst>
          </p:cNvPr>
          <p:cNvSpPr>
            <a:spLocks noGrp="1"/>
          </p:cNvSpPr>
          <p:nvPr>
            <p:ph type="title"/>
          </p:nvPr>
        </p:nvSpPr>
        <p:spPr/>
        <p:txBody>
          <a:bodyPr/>
          <a:lstStyle/>
          <a:p>
            <a:r>
              <a:rPr lang="en-US" spc="0"/>
              <a:t>Participate in OPEA</a:t>
            </a:r>
          </a:p>
        </p:txBody>
      </p:sp>
      <p:sp>
        <p:nvSpPr>
          <p:cNvPr id="6" name="Google Shape;665;g2782967e06e_0_832">
            <a:extLst>
              <a:ext uri="{FF2B5EF4-FFF2-40B4-BE49-F238E27FC236}">
                <a16:creationId xmlns:a16="http://schemas.microsoft.com/office/drawing/2014/main" id="{199496F4-EC99-FF4A-3766-DFF6E38D5C11}"/>
              </a:ext>
            </a:extLst>
          </p:cNvPr>
          <p:cNvSpPr txBox="1"/>
          <p:nvPr/>
        </p:nvSpPr>
        <p:spPr>
          <a:xfrm>
            <a:off x="902327" y="4986918"/>
            <a:ext cx="2493117" cy="430833"/>
          </a:xfrm>
          <a:prstGeom prst="rect">
            <a:avLst/>
          </a:prstGeom>
          <a:noFill/>
          <a:ln>
            <a:noFill/>
          </a:ln>
        </p:spPr>
        <p:txBody>
          <a:bodyPr spcFirstLastPara="1" wrap="square" lIns="121900" tIns="60933" rIns="121900" bIns="60933" anchor="t" anchorCtr="0">
            <a:spAutoFit/>
          </a:bodyPr>
          <a:lstStyle/>
          <a:p>
            <a:pPr>
              <a:lnSpc>
                <a:spcPct val="100000"/>
              </a:lnSpc>
              <a:spcBef>
                <a:spcPts val="0"/>
              </a:spcBef>
            </a:pPr>
            <a:r>
              <a:rPr lang="en-US" sz="2000" u="sng">
                <a:solidFill>
                  <a:schemeClr val="tx1"/>
                </a:solidFill>
                <a:ea typeface="Open Sans Medium"/>
                <a:cs typeface="Open Sans Medium"/>
                <a:sym typeface="Open Sans Medium"/>
                <a:hlinkClick r:id="rId3">
                  <a:extLst>
                    <a:ext uri="{A12FA001-AC4F-418D-AE19-62706E023703}">
                      <ahyp:hlinkClr xmlns:ahyp="http://schemas.microsoft.com/office/drawing/2018/hyperlinkcolor" val="tx"/>
                    </a:ext>
                  </a:extLst>
                </a:hlinkClick>
              </a:rPr>
              <a:t>Visit OPEA.dev</a:t>
            </a:r>
            <a:endParaRPr sz="2000">
              <a:solidFill>
                <a:schemeClr val="tx1"/>
              </a:solidFill>
              <a:ea typeface="Open Sans Medium"/>
              <a:cs typeface="Open Sans Medium"/>
              <a:sym typeface="Open Sans Medium"/>
            </a:endParaRPr>
          </a:p>
        </p:txBody>
      </p:sp>
      <p:pic>
        <p:nvPicPr>
          <p:cNvPr id="7" name="Google Shape;682;g2782967e06e_0_832" descr="A qr code on a white background&#10;&#10;Description automatically generated">
            <a:extLst>
              <a:ext uri="{FF2B5EF4-FFF2-40B4-BE49-F238E27FC236}">
                <a16:creationId xmlns:a16="http://schemas.microsoft.com/office/drawing/2014/main" id="{48304BBF-43FC-6E5E-0E2F-3825FB1CF2D2}"/>
              </a:ext>
            </a:extLst>
          </p:cNvPr>
          <p:cNvPicPr preferRelativeResize="0"/>
          <p:nvPr/>
        </p:nvPicPr>
        <p:blipFill rotWithShape="1">
          <a:blip r:embed="rId4">
            <a:alphaModFix/>
          </a:blip>
          <a:srcRect/>
          <a:stretch/>
        </p:blipFill>
        <p:spPr>
          <a:xfrm>
            <a:off x="1008739" y="2066375"/>
            <a:ext cx="2818176" cy="2818176"/>
          </a:xfrm>
          <a:prstGeom prst="rect">
            <a:avLst/>
          </a:prstGeom>
          <a:noFill/>
          <a:ln>
            <a:noFill/>
          </a:ln>
        </p:spPr>
      </p:pic>
      <p:sp>
        <p:nvSpPr>
          <p:cNvPr id="9" name="Content Placeholder 2">
            <a:extLst>
              <a:ext uri="{FF2B5EF4-FFF2-40B4-BE49-F238E27FC236}">
                <a16:creationId xmlns:a16="http://schemas.microsoft.com/office/drawing/2014/main" id="{DDE825CC-8FB0-5234-376E-62B3B4C7CAD0}"/>
              </a:ext>
            </a:extLst>
          </p:cNvPr>
          <p:cNvSpPr txBox="1">
            <a:spLocks/>
          </p:cNvSpPr>
          <p:nvPr/>
        </p:nvSpPr>
        <p:spPr>
          <a:xfrm>
            <a:off x="5255879" y="1872667"/>
            <a:ext cx="5378823" cy="34200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800">
                <a:ea typeface="Arial"/>
                <a:cs typeface="Arial"/>
                <a:sym typeface="Arial"/>
              </a:rPr>
              <a:t>Join </a:t>
            </a:r>
            <a:r>
              <a:rPr lang="en-US" sz="1800"/>
              <a:t>a Working Group</a:t>
            </a:r>
          </a:p>
          <a:p>
            <a:pPr>
              <a:lnSpc>
                <a:spcPct val="150000"/>
              </a:lnSpc>
              <a:spcBef>
                <a:spcPts val="0"/>
              </a:spcBef>
            </a:pPr>
            <a:r>
              <a:rPr lang="en-US" sz="1800">
                <a:ea typeface="Arial"/>
                <a:cs typeface="Arial"/>
                <a:sym typeface="Arial"/>
              </a:rPr>
              <a:t>Bring Enterprise AI use cases</a:t>
            </a:r>
            <a:endParaRPr lang="en-US" sz="1800"/>
          </a:p>
          <a:p>
            <a:pPr>
              <a:lnSpc>
                <a:spcPct val="150000"/>
              </a:lnSpc>
              <a:spcBef>
                <a:spcPts val="0"/>
              </a:spcBef>
            </a:pPr>
            <a:r>
              <a:rPr lang="en-US" sz="1800">
                <a:ea typeface="Arial"/>
                <a:cs typeface="Arial"/>
                <a:sym typeface="Arial"/>
              </a:rPr>
              <a:t>Contribute code, docs, projects, blueprints, and more</a:t>
            </a:r>
            <a:endParaRPr lang="en-US" sz="1800"/>
          </a:p>
          <a:p>
            <a:pPr>
              <a:lnSpc>
                <a:spcPct val="150000"/>
              </a:lnSpc>
              <a:spcBef>
                <a:spcPts val="0"/>
              </a:spcBef>
            </a:pPr>
            <a:r>
              <a:rPr lang="en-US" sz="1800">
                <a:ea typeface="Arial"/>
                <a:cs typeface="Arial"/>
                <a:sym typeface="Arial"/>
              </a:rPr>
              <a:t>Provide feedback</a:t>
            </a:r>
          </a:p>
          <a:p>
            <a:pPr>
              <a:lnSpc>
                <a:spcPct val="150000"/>
              </a:lnSpc>
              <a:spcBef>
                <a:spcPts val="0"/>
              </a:spcBef>
            </a:pPr>
            <a:r>
              <a:rPr lang="en-US" sz="1800">
                <a:ea typeface="Arial"/>
                <a:cs typeface="Arial"/>
                <a:sym typeface="Arial"/>
              </a:rPr>
              <a:t>Evangelism and Promotion of OPEA in YOUR communities, events</a:t>
            </a:r>
            <a:endParaRPr lang="en-US" sz="1800"/>
          </a:p>
          <a:p>
            <a:pPr>
              <a:lnSpc>
                <a:spcPct val="150000"/>
              </a:lnSpc>
              <a:spcBef>
                <a:spcPts val="0"/>
              </a:spcBef>
            </a:pPr>
            <a:endParaRPr lang="en-US" sz="1800"/>
          </a:p>
          <a:p>
            <a:pPr marL="0" indent="0">
              <a:lnSpc>
                <a:spcPct val="150000"/>
              </a:lnSpc>
              <a:buNone/>
            </a:pPr>
            <a:endParaRPr lang="en-US" sz="1800" kern="1200">
              <a:ea typeface="+mj-ea"/>
              <a:cs typeface="+mj-cs"/>
            </a:endParaRPr>
          </a:p>
        </p:txBody>
      </p:sp>
      <p:pic>
        <p:nvPicPr>
          <p:cNvPr id="2" name="Picture 1">
            <a:extLst>
              <a:ext uri="{FF2B5EF4-FFF2-40B4-BE49-F238E27FC236}">
                <a16:creationId xmlns:a16="http://schemas.microsoft.com/office/drawing/2014/main" id="{77E8EB53-E1EF-FF6C-2F40-FFB0D9B30C08}"/>
              </a:ext>
            </a:extLst>
          </p:cNvPr>
          <p:cNvPicPr>
            <a:picLocks noChangeAspect="1"/>
          </p:cNvPicPr>
          <p:nvPr/>
        </p:nvPicPr>
        <p:blipFill>
          <a:blip r:embed="rId5"/>
          <a:stretch>
            <a:fillRect/>
          </a:stretch>
        </p:blipFill>
        <p:spPr>
          <a:xfrm>
            <a:off x="1008739" y="2058965"/>
            <a:ext cx="2818177" cy="2818177"/>
          </a:xfrm>
          <a:prstGeom prst="rect">
            <a:avLst/>
          </a:prstGeom>
        </p:spPr>
      </p:pic>
    </p:spTree>
    <p:extLst>
      <p:ext uri="{BB962C8B-B14F-4D97-AF65-F5344CB8AC3E}">
        <p14:creationId xmlns:p14="http://schemas.microsoft.com/office/powerpoint/2010/main" val="53539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A976A0-95B5-869E-5644-DDD14D92F139}"/>
              </a:ext>
            </a:extLst>
          </p:cNvPr>
          <p:cNvSpPr txBox="1"/>
          <p:nvPr/>
        </p:nvSpPr>
        <p:spPr>
          <a:xfrm>
            <a:off x="1546860" y="2151727"/>
            <a:ext cx="9098280" cy="255454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00000"/>
              </a:lnSpc>
            </a:pPr>
            <a:r>
              <a:rPr lang="en-US" sz="4000">
                <a:solidFill>
                  <a:srgbClr val="FFFFFF"/>
                </a:solidFill>
                <a:latin typeface="IntelOne Mono" panose="020B0509020203020204" pitchFamily="49" charset="77"/>
                <a:ea typeface="Open Sans"/>
                <a:cs typeface="Open Sans"/>
              </a:rPr>
              <a:t>GenAI is </a:t>
            </a:r>
            <a:r>
              <a:rPr lang="en-US" sz="4000">
                <a:solidFill>
                  <a:srgbClr val="EEC3F7"/>
                </a:solidFill>
                <a:latin typeface="IntelOne Mono" panose="020B0509020203020204" pitchFamily="49" charset="77"/>
                <a:ea typeface="Open Sans"/>
                <a:cs typeface="Open Sans"/>
              </a:rPr>
              <a:t>emerging rapidly</a:t>
            </a:r>
            <a:r>
              <a:rPr lang="en-US" sz="4000">
                <a:solidFill>
                  <a:srgbClr val="FFFFFF"/>
                </a:solidFill>
                <a:latin typeface="IntelOne Mono" panose="020B0509020203020204" pitchFamily="49" charset="77"/>
                <a:ea typeface="Open Sans"/>
                <a:cs typeface="Open Sans"/>
              </a:rPr>
              <a:t>, but enterprises are struggling to </a:t>
            </a:r>
            <a:r>
              <a:rPr lang="en-US" sz="4000">
                <a:solidFill>
                  <a:srgbClr val="EEC3F7"/>
                </a:solidFill>
                <a:latin typeface="IntelOne Mono" panose="020B0509020203020204" pitchFamily="49" charset="77"/>
                <a:ea typeface="Open Sans"/>
                <a:cs typeface="Open Sans"/>
              </a:rPr>
              <a:t>realize GenAI value</a:t>
            </a:r>
            <a:r>
              <a:rPr lang="en-US" sz="4000">
                <a:solidFill>
                  <a:srgbClr val="FEC399"/>
                </a:solidFill>
                <a:latin typeface="IntelOne Mono" panose="020B0509020203020204" pitchFamily="49" charset="77"/>
                <a:ea typeface="Open Sans"/>
                <a:cs typeface="Open Sans"/>
              </a:rPr>
              <a:t> </a:t>
            </a:r>
            <a:r>
              <a:rPr lang="en-US" sz="4000">
                <a:solidFill>
                  <a:srgbClr val="FFFFFF"/>
                </a:solidFill>
                <a:latin typeface="IntelOne Mono" panose="020B0509020203020204" pitchFamily="49" charset="77"/>
                <a:ea typeface="Open Sans"/>
                <a:cs typeface="Open Sans"/>
              </a:rPr>
              <a:t>in production. </a:t>
            </a:r>
            <a:endParaRPr lang="en-US">
              <a:latin typeface="IntelOne Mono" panose="020B0509020203020204" pitchFamily="49" charset="77"/>
            </a:endParaRPr>
          </a:p>
        </p:txBody>
      </p:sp>
    </p:spTree>
    <p:extLst>
      <p:ext uri="{BB962C8B-B14F-4D97-AF65-F5344CB8AC3E}">
        <p14:creationId xmlns:p14="http://schemas.microsoft.com/office/powerpoint/2010/main" val="227057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qr code with black squares&#10;&#10;Description automatically generated">
            <a:extLst>
              <a:ext uri="{FF2B5EF4-FFF2-40B4-BE49-F238E27FC236}">
                <a16:creationId xmlns:a16="http://schemas.microsoft.com/office/drawing/2014/main" id="{C60D5C92-8E17-A95C-B0FE-190DE14DD5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5642" y="2066373"/>
            <a:ext cx="2818176" cy="2818176"/>
          </a:xfrm>
          <a:prstGeom prst="rect">
            <a:avLst/>
          </a:prstGeom>
        </p:spPr>
      </p:pic>
      <p:sp>
        <p:nvSpPr>
          <p:cNvPr id="3" name="Title 2">
            <a:extLst>
              <a:ext uri="{FF2B5EF4-FFF2-40B4-BE49-F238E27FC236}">
                <a16:creationId xmlns:a16="http://schemas.microsoft.com/office/drawing/2014/main" id="{2DC43084-EBA5-9C80-7F2B-77E113087C72}"/>
              </a:ext>
            </a:extLst>
          </p:cNvPr>
          <p:cNvSpPr>
            <a:spLocks noGrp="1"/>
          </p:cNvSpPr>
          <p:nvPr>
            <p:ph type="title"/>
          </p:nvPr>
        </p:nvSpPr>
        <p:spPr/>
        <p:txBody>
          <a:bodyPr/>
          <a:lstStyle/>
          <a:p>
            <a:r>
              <a:rPr lang="en-US" spc="0"/>
              <a:t>Scan for tools, sources, and resources </a:t>
            </a:r>
          </a:p>
        </p:txBody>
      </p:sp>
      <p:sp>
        <p:nvSpPr>
          <p:cNvPr id="9" name="Content Placeholder 2">
            <a:extLst>
              <a:ext uri="{FF2B5EF4-FFF2-40B4-BE49-F238E27FC236}">
                <a16:creationId xmlns:a16="http://schemas.microsoft.com/office/drawing/2014/main" id="{DDE825CC-8FB0-5234-376E-62B3B4C7CAD0}"/>
              </a:ext>
            </a:extLst>
          </p:cNvPr>
          <p:cNvSpPr txBox="1">
            <a:spLocks/>
          </p:cNvSpPr>
          <p:nvPr/>
        </p:nvSpPr>
        <p:spPr>
          <a:xfrm>
            <a:off x="574383" y="1778916"/>
            <a:ext cx="5378823" cy="28181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00"/>
              </a:spcBef>
              <a:spcAft>
                <a:spcPts val="1000"/>
              </a:spcAft>
              <a:buNone/>
            </a:pPr>
            <a:r>
              <a:rPr lang="en-US" sz="1800">
                <a:solidFill>
                  <a:schemeClr val="tx1"/>
                </a:solidFill>
              </a:rPr>
              <a:t>Visit the Intel Open Ecosystem Community and Evangelism GitHub page</a:t>
            </a:r>
          </a:p>
          <a:p>
            <a:pPr marL="228600" lvl="1">
              <a:lnSpc>
                <a:spcPct val="150000"/>
              </a:lnSpc>
            </a:pPr>
            <a:r>
              <a:rPr lang="en-US">
                <a:solidFill>
                  <a:schemeClr val="tx1"/>
                </a:solidFill>
              </a:rPr>
              <a:t>A PDF of this presentation</a:t>
            </a:r>
          </a:p>
          <a:p>
            <a:pPr marL="228600" lvl="1">
              <a:lnSpc>
                <a:spcPct val="150000"/>
              </a:lnSpc>
            </a:pPr>
            <a:r>
              <a:rPr lang="en-US">
                <a:solidFill>
                  <a:schemeClr val="tx1"/>
                </a:solidFill>
              </a:rPr>
              <a:t>Guides and community resources</a:t>
            </a:r>
          </a:p>
          <a:p>
            <a:pPr marL="228600" lvl="1">
              <a:lnSpc>
                <a:spcPct val="150000"/>
              </a:lnSpc>
            </a:pPr>
            <a:r>
              <a:rPr lang="en-US">
                <a:solidFill>
                  <a:schemeClr val="tx1"/>
                </a:solidFill>
              </a:rPr>
              <a:t>Links to articles and source material</a:t>
            </a:r>
          </a:p>
          <a:p>
            <a:pPr>
              <a:lnSpc>
                <a:spcPct val="150000"/>
              </a:lnSpc>
              <a:spcBef>
                <a:spcPts val="0"/>
              </a:spcBef>
            </a:pPr>
            <a:endParaRPr lang="en-US" sz="1800"/>
          </a:p>
          <a:p>
            <a:pPr marL="0" indent="0">
              <a:lnSpc>
                <a:spcPct val="150000"/>
              </a:lnSpc>
              <a:buNone/>
            </a:pPr>
            <a:endParaRPr lang="en-US" sz="1800" kern="1200">
              <a:ea typeface="+mj-ea"/>
              <a:cs typeface="+mj-cs"/>
            </a:endParaRPr>
          </a:p>
        </p:txBody>
      </p:sp>
      <p:pic>
        <p:nvPicPr>
          <p:cNvPr id="4" name="Picture 3">
            <a:extLst>
              <a:ext uri="{FF2B5EF4-FFF2-40B4-BE49-F238E27FC236}">
                <a16:creationId xmlns:a16="http://schemas.microsoft.com/office/drawing/2014/main" id="{6E377A62-1F49-A7AE-58B2-0B18442E8524}"/>
              </a:ext>
            </a:extLst>
          </p:cNvPr>
          <p:cNvPicPr>
            <a:picLocks noChangeAspect="1"/>
          </p:cNvPicPr>
          <p:nvPr/>
        </p:nvPicPr>
        <p:blipFill>
          <a:blip r:embed="rId4"/>
          <a:stretch>
            <a:fillRect/>
          </a:stretch>
        </p:blipFill>
        <p:spPr>
          <a:xfrm>
            <a:off x="7417223" y="2066373"/>
            <a:ext cx="2818176" cy="2818176"/>
          </a:xfrm>
          <a:prstGeom prst="rect">
            <a:avLst/>
          </a:prstGeom>
        </p:spPr>
      </p:pic>
    </p:spTree>
    <p:extLst>
      <p:ext uri="{BB962C8B-B14F-4D97-AF65-F5344CB8AC3E}">
        <p14:creationId xmlns:p14="http://schemas.microsoft.com/office/powerpoint/2010/main" val="3908771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F9F5983-AA88-B736-B70F-C8121E439D11}"/>
              </a:ext>
            </a:extLst>
          </p:cNvPr>
          <p:cNvSpPr txBox="1">
            <a:spLocks/>
          </p:cNvSpPr>
          <p:nvPr/>
        </p:nvSpPr>
        <p:spPr>
          <a:xfrm>
            <a:off x="577298" y="3333113"/>
            <a:ext cx="5518702" cy="534674"/>
          </a:xfrm>
          <a:prstGeom prst="rect">
            <a:avLst/>
          </a:prstGeom>
        </p:spPr>
        <p:txBody>
          <a:bodyPr>
            <a:normAutofit/>
          </a:bodyPr>
          <a:lstStyle>
            <a:lvl1pPr algn="l" defTabSz="914400" rtl="0" eaLnBrk="1" latinLnBrk="0" hangingPunct="1">
              <a:lnSpc>
                <a:spcPct val="90000"/>
              </a:lnSpc>
              <a:spcBef>
                <a:spcPct val="0"/>
              </a:spcBef>
              <a:buNone/>
              <a:defRPr sz="2400" b="0" i="0" kern="1200" spc="-150">
                <a:solidFill>
                  <a:srgbClr val="0068B5"/>
                </a:solidFill>
                <a:latin typeface="IntelOne Mono" panose="020B0509020203020204" pitchFamily="49" charset="0"/>
                <a:ea typeface="+mj-ea"/>
                <a:cs typeface="+mj-cs"/>
              </a:defRPr>
            </a:lvl1pPr>
          </a:lstStyle>
          <a:p>
            <a:r>
              <a:rPr lang="en-US">
                <a:solidFill>
                  <a:schemeClr val="tx1"/>
                </a:solidFill>
              </a:rPr>
              <a:t>Where to find Ezequiel</a:t>
            </a:r>
          </a:p>
        </p:txBody>
      </p:sp>
      <p:pic>
        <p:nvPicPr>
          <p:cNvPr id="6" name="Picture 2" descr="Ezequiel (Eze) Lanza">
            <a:extLst>
              <a:ext uri="{FF2B5EF4-FFF2-40B4-BE49-F238E27FC236}">
                <a16:creationId xmlns:a16="http://schemas.microsoft.com/office/drawing/2014/main" id="{0F7D37BD-091D-08D5-AC6F-D79300F49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76" y="1028971"/>
            <a:ext cx="2020824" cy="202082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8">
            <a:extLst>
              <a:ext uri="{FF2B5EF4-FFF2-40B4-BE49-F238E27FC236}">
                <a16:creationId xmlns:a16="http://schemas.microsoft.com/office/drawing/2014/main" id="{8B1DF7A5-A13B-7BE5-932E-5CFCF74095D3}"/>
              </a:ext>
            </a:extLst>
          </p:cNvPr>
          <p:cNvSpPr txBox="1">
            <a:spLocks/>
          </p:cNvSpPr>
          <p:nvPr/>
        </p:nvSpPr>
        <p:spPr>
          <a:xfrm>
            <a:off x="577298" y="4171913"/>
            <a:ext cx="5357336" cy="1686121"/>
          </a:xfrm>
          <a:prstGeom prst="rect">
            <a:avLst/>
          </a:prstGeom>
        </p:spPr>
        <p:txBody>
          <a:bodyPr anchor="t">
            <a:normAutofit/>
          </a:bodyPr>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US" sz="2000"/>
              <a:t>LinkedIn: /</a:t>
            </a:r>
            <a:r>
              <a:rPr lang="en-US" sz="2000" err="1"/>
              <a:t>ezelanza</a:t>
            </a:r>
            <a:endParaRPr lang="en-US" sz="2000"/>
          </a:p>
          <a:p>
            <a:pPr>
              <a:lnSpc>
                <a:spcPct val="100000"/>
              </a:lnSpc>
              <a:spcBef>
                <a:spcPts val="500"/>
              </a:spcBef>
            </a:pPr>
            <a:r>
              <a:rPr lang="en-US" sz="2000"/>
              <a:t>Fediverse: @</a:t>
            </a:r>
            <a:r>
              <a:rPr lang="en-US" sz="2000" err="1"/>
              <a:t>eze_Lanza@mstdn.ca</a:t>
            </a:r>
            <a:endParaRPr lang="en-US" sz="2000"/>
          </a:p>
          <a:p>
            <a:pPr>
              <a:lnSpc>
                <a:spcPct val="100000"/>
              </a:lnSpc>
              <a:spcBef>
                <a:spcPts val="500"/>
              </a:spcBef>
            </a:pPr>
            <a:r>
              <a:rPr lang="en-US" sz="2000"/>
              <a:t>Twitter/X: @</a:t>
            </a:r>
            <a:r>
              <a:rPr lang="en-US" sz="2000" err="1"/>
              <a:t>eze_lanza</a:t>
            </a:r>
            <a:endParaRPr lang="en-US" sz="2000"/>
          </a:p>
          <a:p>
            <a:pPr marL="0" indent="0">
              <a:lnSpc>
                <a:spcPct val="100000"/>
              </a:lnSpc>
              <a:spcBef>
                <a:spcPts val="500"/>
              </a:spcBef>
              <a:buNone/>
            </a:pPr>
            <a:endParaRPr lang="en-US" sz="2000"/>
          </a:p>
        </p:txBody>
      </p:sp>
      <p:sp>
        <p:nvSpPr>
          <p:cNvPr id="9" name="Title 8">
            <a:extLst>
              <a:ext uri="{FF2B5EF4-FFF2-40B4-BE49-F238E27FC236}">
                <a16:creationId xmlns:a16="http://schemas.microsoft.com/office/drawing/2014/main" id="{CC5F9E92-B6BB-E14A-2F5C-811B793BCC6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7487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48CB-CC1A-BAA9-FF6D-6CF6EE88F595}"/>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id="{6B99834A-637E-FF8E-B642-AA8CDB69D00E}"/>
              </a:ext>
            </a:extLst>
          </p:cNvPr>
          <p:cNvSpPr>
            <a:spLocks noGrp="1"/>
          </p:cNvSpPr>
          <p:nvPr>
            <p:ph type="body" sz="quarter" idx="28"/>
          </p:nvPr>
        </p:nvSpPr>
        <p:spPr/>
        <p:txBody>
          <a:bodyPr/>
          <a:lstStyle/>
          <a:p>
            <a:r>
              <a:rPr lang="en-US"/>
              <a:t>Open Platform for Enterprise AI </a:t>
            </a:r>
          </a:p>
        </p:txBody>
      </p:sp>
    </p:spTree>
    <p:extLst>
      <p:ext uri="{BB962C8B-B14F-4D97-AF65-F5344CB8AC3E}">
        <p14:creationId xmlns:p14="http://schemas.microsoft.com/office/powerpoint/2010/main" val="5961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20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75459-BF21-4818-62F5-6F0A249B34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6DBCEB-81DB-6AE9-BA98-4556ADB4A5E5}"/>
              </a:ext>
            </a:extLst>
          </p:cNvPr>
          <p:cNvSpPr txBox="1">
            <a:spLocks/>
          </p:cNvSpPr>
          <p:nvPr/>
        </p:nvSpPr>
        <p:spPr>
          <a:xfrm>
            <a:off x="2116756" y="2064009"/>
            <a:ext cx="10488616" cy="534674"/>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6600" dirty="0"/>
              <a:t>Open Platform for </a:t>
            </a:r>
          </a:p>
          <a:p>
            <a:r>
              <a:rPr lang="en-US" sz="6600" dirty="0"/>
              <a:t>Enterprise AI (OPEA)</a:t>
            </a:r>
          </a:p>
        </p:txBody>
      </p:sp>
    </p:spTree>
    <p:extLst>
      <p:ext uri="{BB962C8B-B14F-4D97-AF65-F5344CB8AC3E}">
        <p14:creationId xmlns:p14="http://schemas.microsoft.com/office/powerpoint/2010/main" val="188033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F1721-3A81-8D6F-86AB-D059F09119EA}"/>
              </a:ext>
            </a:extLst>
          </p:cNvPr>
          <p:cNvSpPr>
            <a:spLocks noGrp="1"/>
          </p:cNvSpPr>
          <p:nvPr>
            <p:ph type="body" sz="quarter" idx="28"/>
          </p:nvPr>
        </p:nvSpPr>
        <p:spPr/>
        <p:txBody>
          <a:bodyPr>
            <a:normAutofit lnSpcReduction="10000"/>
          </a:bodyPr>
          <a:lstStyle/>
          <a:p>
            <a:r>
              <a:rPr lang="en-US"/>
              <a:t>Why standardization matters</a:t>
            </a:r>
          </a:p>
          <a:p>
            <a:endParaRPr lang="en-US"/>
          </a:p>
        </p:txBody>
      </p:sp>
      <p:sp>
        <p:nvSpPr>
          <p:cNvPr id="3" name="Title 2">
            <a:extLst>
              <a:ext uri="{FF2B5EF4-FFF2-40B4-BE49-F238E27FC236}">
                <a16:creationId xmlns:a16="http://schemas.microsoft.com/office/drawing/2014/main" id="{55DE9462-AFAC-93D0-1ECD-4A0BDEC24D92}"/>
              </a:ext>
            </a:extLst>
          </p:cNvPr>
          <p:cNvSpPr>
            <a:spLocks noGrp="1"/>
          </p:cNvSpPr>
          <p:nvPr>
            <p:ph type="title"/>
          </p:nvPr>
        </p:nvSpPr>
        <p:spPr/>
        <p:txBody>
          <a:bodyPr/>
          <a:lstStyle/>
          <a:p>
            <a:r>
              <a:rPr lang="en-US"/>
              <a:t>Life is easier when things go together</a:t>
            </a:r>
          </a:p>
        </p:txBody>
      </p:sp>
      <p:pic>
        <p:nvPicPr>
          <p:cNvPr id="6" name="Graphic 5">
            <a:extLst>
              <a:ext uri="{FF2B5EF4-FFF2-40B4-BE49-F238E27FC236}">
                <a16:creationId xmlns:a16="http://schemas.microsoft.com/office/drawing/2014/main" id="{F190E58A-CBA4-E7A0-8375-1EB28C8B2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672" y="1584185"/>
            <a:ext cx="2776325" cy="1771275"/>
          </a:xfrm>
          <a:prstGeom prst="rect">
            <a:avLst/>
          </a:prstGeom>
        </p:spPr>
      </p:pic>
      <p:pic>
        <p:nvPicPr>
          <p:cNvPr id="12" name="Graphic 11">
            <a:extLst>
              <a:ext uri="{FF2B5EF4-FFF2-40B4-BE49-F238E27FC236}">
                <a16:creationId xmlns:a16="http://schemas.microsoft.com/office/drawing/2014/main" id="{ACB3B56E-E9EF-84E1-2A29-888023C9F5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4872" y="1557838"/>
            <a:ext cx="2776325" cy="1771275"/>
          </a:xfrm>
          <a:prstGeom prst="rect">
            <a:avLst/>
          </a:prstGeom>
        </p:spPr>
      </p:pic>
      <p:pic>
        <p:nvPicPr>
          <p:cNvPr id="13" name="Graphic 12">
            <a:extLst>
              <a:ext uri="{FF2B5EF4-FFF2-40B4-BE49-F238E27FC236}">
                <a16:creationId xmlns:a16="http://schemas.microsoft.com/office/drawing/2014/main" id="{F29FD85A-37A6-C1D0-27B6-4A5AD59215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0497" y="3863787"/>
            <a:ext cx="2776325" cy="1771275"/>
          </a:xfrm>
          <a:prstGeom prst="rect">
            <a:avLst/>
          </a:prstGeom>
        </p:spPr>
      </p:pic>
      <p:pic>
        <p:nvPicPr>
          <p:cNvPr id="14" name="Graphic 13">
            <a:extLst>
              <a:ext uri="{FF2B5EF4-FFF2-40B4-BE49-F238E27FC236}">
                <a16:creationId xmlns:a16="http://schemas.microsoft.com/office/drawing/2014/main" id="{820D0F1A-6267-9784-282E-40011A56C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672" y="3897079"/>
            <a:ext cx="2776325" cy="1771275"/>
          </a:xfrm>
          <a:prstGeom prst="rect">
            <a:avLst/>
          </a:prstGeom>
        </p:spPr>
      </p:pic>
      <p:grpSp>
        <p:nvGrpSpPr>
          <p:cNvPr id="17" name="Group 16">
            <a:extLst>
              <a:ext uri="{FF2B5EF4-FFF2-40B4-BE49-F238E27FC236}">
                <a16:creationId xmlns:a16="http://schemas.microsoft.com/office/drawing/2014/main" id="{5961B51D-D655-AFE4-A2E3-FAA0455EF82F}"/>
              </a:ext>
            </a:extLst>
          </p:cNvPr>
          <p:cNvGrpSpPr/>
          <p:nvPr/>
        </p:nvGrpSpPr>
        <p:grpSpPr>
          <a:xfrm>
            <a:off x="4803517" y="2308665"/>
            <a:ext cx="438860" cy="438860"/>
            <a:chOff x="5477846" y="2312895"/>
            <a:chExt cx="484094" cy="484094"/>
          </a:xfrm>
        </p:grpSpPr>
        <p:sp>
          <p:nvSpPr>
            <p:cNvPr id="15" name="Rectangle 14">
              <a:extLst>
                <a:ext uri="{FF2B5EF4-FFF2-40B4-BE49-F238E27FC236}">
                  <a16:creationId xmlns:a16="http://schemas.microsoft.com/office/drawing/2014/main" id="{EA824DBB-C3F2-CF4D-34FB-2EBBA72ED266}"/>
                </a:ext>
              </a:extLst>
            </p:cNvPr>
            <p:cNvSpPr/>
            <p:nvPr/>
          </p:nvSpPr>
          <p:spPr>
            <a:xfrm>
              <a:off x="5688517"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F9E7CB-0E8A-916A-4926-3ADAB96DADFA}"/>
                </a:ext>
              </a:extLst>
            </p:cNvPr>
            <p:cNvSpPr/>
            <p:nvPr/>
          </p:nvSpPr>
          <p:spPr>
            <a:xfrm rot="5400000">
              <a:off x="5688516"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67E9ED9-F2A8-2112-2807-6EEED84688B9}"/>
              </a:ext>
            </a:extLst>
          </p:cNvPr>
          <p:cNvGrpSpPr/>
          <p:nvPr/>
        </p:nvGrpSpPr>
        <p:grpSpPr>
          <a:xfrm>
            <a:off x="4803517" y="4630524"/>
            <a:ext cx="438860" cy="438860"/>
            <a:chOff x="5477846" y="2312895"/>
            <a:chExt cx="484094" cy="484094"/>
          </a:xfrm>
        </p:grpSpPr>
        <p:sp>
          <p:nvSpPr>
            <p:cNvPr id="19" name="Rectangle 18">
              <a:extLst>
                <a:ext uri="{FF2B5EF4-FFF2-40B4-BE49-F238E27FC236}">
                  <a16:creationId xmlns:a16="http://schemas.microsoft.com/office/drawing/2014/main" id="{BE6B3319-2290-F343-6438-D531A780FA73}"/>
                </a:ext>
              </a:extLst>
            </p:cNvPr>
            <p:cNvSpPr/>
            <p:nvPr/>
          </p:nvSpPr>
          <p:spPr>
            <a:xfrm>
              <a:off x="5688517"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5DEB87-88AC-D37A-BA21-E0457B2EB58C}"/>
                </a:ext>
              </a:extLst>
            </p:cNvPr>
            <p:cNvSpPr/>
            <p:nvPr/>
          </p:nvSpPr>
          <p:spPr>
            <a:xfrm rot="5400000">
              <a:off x="5688516" y="2312895"/>
              <a:ext cx="62753" cy="484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8DEF2B7E-6BA2-86EC-4550-3D2A25D4AB4F}"/>
              </a:ext>
            </a:extLst>
          </p:cNvPr>
          <p:cNvGrpSpPr/>
          <p:nvPr/>
        </p:nvGrpSpPr>
        <p:grpSpPr>
          <a:xfrm>
            <a:off x="8429830" y="2499650"/>
            <a:ext cx="438860" cy="191361"/>
            <a:chOff x="9241589" y="2427933"/>
            <a:chExt cx="438860" cy="191361"/>
          </a:xfrm>
        </p:grpSpPr>
        <p:sp>
          <p:nvSpPr>
            <p:cNvPr id="23" name="Rectangle 22">
              <a:extLst>
                <a:ext uri="{FF2B5EF4-FFF2-40B4-BE49-F238E27FC236}">
                  <a16:creationId xmlns:a16="http://schemas.microsoft.com/office/drawing/2014/main" id="{27B8FBCF-EAE2-9C80-DA5D-2E126364B7BA}"/>
                </a:ext>
              </a:extLst>
            </p:cNvPr>
            <p:cNvSpPr/>
            <p:nvPr/>
          </p:nvSpPr>
          <p:spPr>
            <a:xfrm rot="5400000">
              <a:off x="9432574" y="2236948"/>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20DF1B-13B8-5655-00F5-2BDEFAA7144B}"/>
                </a:ext>
              </a:extLst>
            </p:cNvPr>
            <p:cNvSpPr/>
            <p:nvPr/>
          </p:nvSpPr>
          <p:spPr>
            <a:xfrm rot="5400000">
              <a:off x="9432574" y="2371420"/>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60F3BE9-61C6-BA3E-2432-E73E6E5AACF8}"/>
              </a:ext>
            </a:extLst>
          </p:cNvPr>
          <p:cNvGrpSpPr/>
          <p:nvPr/>
        </p:nvGrpSpPr>
        <p:grpSpPr>
          <a:xfrm>
            <a:off x="8429830" y="4731861"/>
            <a:ext cx="438860" cy="191361"/>
            <a:chOff x="9241589" y="2427933"/>
            <a:chExt cx="438860" cy="191361"/>
          </a:xfrm>
        </p:grpSpPr>
        <p:sp>
          <p:nvSpPr>
            <p:cNvPr id="27" name="Rectangle 26">
              <a:extLst>
                <a:ext uri="{FF2B5EF4-FFF2-40B4-BE49-F238E27FC236}">
                  <a16:creationId xmlns:a16="http://schemas.microsoft.com/office/drawing/2014/main" id="{DB579D1D-F610-4755-20A9-CFF49CA5E257}"/>
                </a:ext>
              </a:extLst>
            </p:cNvPr>
            <p:cNvSpPr/>
            <p:nvPr/>
          </p:nvSpPr>
          <p:spPr>
            <a:xfrm rot="5400000">
              <a:off x="9432574" y="2236948"/>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6689D7-CF82-4A47-00F4-587F9006A0BF}"/>
                </a:ext>
              </a:extLst>
            </p:cNvPr>
            <p:cNvSpPr/>
            <p:nvPr/>
          </p:nvSpPr>
          <p:spPr>
            <a:xfrm rot="5400000">
              <a:off x="9432574" y="2371420"/>
              <a:ext cx="56889" cy="438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descr="A yellow smiley face with white teeth&#10;&#10;Description automatically generated">
            <a:extLst>
              <a:ext uri="{FF2B5EF4-FFF2-40B4-BE49-F238E27FC236}">
                <a16:creationId xmlns:a16="http://schemas.microsoft.com/office/drawing/2014/main" id="{63BB6C65-6610-1FF6-510A-DA06443601C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3835" t="6663" r="27993" b="37180"/>
          <a:stretch/>
        </p:blipFill>
        <p:spPr>
          <a:xfrm>
            <a:off x="8775381" y="4166988"/>
            <a:ext cx="1615080" cy="1319411"/>
          </a:xfrm>
          <a:prstGeom prst="rect">
            <a:avLst/>
          </a:prstGeom>
        </p:spPr>
      </p:pic>
      <p:pic>
        <p:nvPicPr>
          <p:cNvPr id="34" name="Picture 33" descr="A yellow emoji with a finger on his chin&#10;&#10;Description automatically generated">
            <a:extLst>
              <a:ext uri="{FF2B5EF4-FFF2-40B4-BE49-F238E27FC236}">
                <a16:creationId xmlns:a16="http://schemas.microsoft.com/office/drawing/2014/main" id="{5A9D9ED2-3516-1EFB-19B4-732CAD9D600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1041" t="11404" r="23574" b="38362"/>
          <a:stretch/>
        </p:blipFill>
        <p:spPr>
          <a:xfrm>
            <a:off x="8925114" y="2037072"/>
            <a:ext cx="1371600" cy="1180238"/>
          </a:xfrm>
          <a:prstGeom prst="rect">
            <a:avLst/>
          </a:prstGeom>
        </p:spPr>
      </p:pic>
    </p:spTree>
    <p:extLst>
      <p:ext uri="{BB962C8B-B14F-4D97-AF65-F5344CB8AC3E}">
        <p14:creationId xmlns:p14="http://schemas.microsoft.com/office/powerpoint/2010/main" val="177252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4E62792-4A8E-7F1B-D300-CB2B3090B479}"/>
              </a:ext>
            </a:extLst>
          </p:cNvPr>
          <p:cNvSpPr txBox="1">
            <a:spLocks/>
          </p:cNvSpPr>
          <p:nvPr/>
        </p:nvSpPr>
        <p:spPr>
          <a:xfrm>
            <a:off x="4359859" y="1578125"/>
            <a:ext cx="7198157" cy="34995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CC94DA"/>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C94DA"/>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t>Composable building blocks for generative AI systems </a:t>
            </a:r>
          </a:p>
          <a:p>
            <a:pPr>
              <a:lnSpc>
                <a:spcPct val="150000"/>
              </a:lnSpc>
            </a:pPr>
            <a:r>
              <a:rPr lang="en-US"/>
              <a:t>Integrates LLMs, data stores, and prompt engines </a:t>
            </a:r>
            <a:br>
              <a:rPr lang="en-US"/>
            </a:br>
            <a:r>
              <a:rPr lang="en-US"/>
              <a:t>RAG AI blueprint with component stack structure and </a:t>
            </a:r>
            <a:br>
              <a:rPr lang="en-US"/>
            </a:br>
            <a:r>
              <a:rPr lang="en-US"/>
              <a:t>end-to-end workflow </a:t>
            </a:r>
          </a:p>
          <a:p>
            <a:pPr>
              <a:lnSpc>
                <a:spcPct val="150000"/>
              </a:lnSpc>
            </a:pPr>
            <a:r>
              <a:rPr lang="en-US"/>
              <a:t>Additional stacks for translation, code generation, images </a:t>
            </a:r>
          </a:p>
          <a:p>
            <a:pPr>
              <a:lnSpc>
                <a:spcPct val="150000"/>
              </a:lnSpc>
            </a:pPr>
            <a:r>
              <a:rPr lang="en-US"/>
              <a:t>Generative AI assessment tool for performance, features, trustworthiness and enterprise-grade readiness</a:t>
            </a:r>
          </a:p>
        </p:txBody>
      </p:sp>
      <p:sp>
        <p:nvSpPr>
          <p:cNvPr id="9" name="Title 2">
            <a:extLst>
              <a:ext uri="{FF2B5EF4-FFF2-40B4-BE49-F238E27FC236}">
                <a16:creationId xmlns:a16="http://schemas.microsoft.com/office/drawing/2014/main" id="{74271041-6766-1BEF-F233-0D3B60F9AAE7}"/>
              </a:ext>
            </a:extLst>
          </p:cNvPr>
          <p:cNvSpPr>
            <a:spLocks noGrp="1"/>
          </p:cNvSpPr>
          <p:nvPr>
            <p:ph type="title"/>
          </p:nvPr>
        </p:nvSpPr>
        <p:spPr/>
        <p:txBody>
          <a:bodyPr/>
          <a:lstStyle/>
          <a:p>
            <a:r>
              <a:rPr lang="en-US" spc="0">
                <a:solidFill>
                  <a:schemeClr val="tx1"/>
                </a:solidFill>
              </a:rPr>
              <a:t>Open source platform that organizes GEN AI chaos</a:t>
            </a:r>
            <a:endParaRPr lang="en-US" spc="0"/>
          </a:p>
        </p:txBody>
      </p:sp>
      <p:pic>
        <p:nvPicPr>
          <p:cNvPr id="14" name="Picture 16">
            <a:extLst>
              <a:ext uri="{FF2B5EF4-FFF2-40B4-BE49-F238E27FC236}">
                <a16:creationId xmlns:a16="http://schemas.microsoft.com/office/drawing/2014/main" id="{7CA48A21-FEA4-A078-C389-77A66303F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07180" y="3220251"/>
            <a:ext cx="4184414" cy="23516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C6F6DBB-2B62-E281-C922-288E8DF769C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63495" y="2347869"/>
            <a:ext cx="1894651" cy="622563"/>
          </a:xfrm>
          <a:prstGeom prst="rect">
            <a:avLst/>
          </a:prstGeom>
        </p:spPr>
      </p:pic>
    </p:spTree>
    <p:extLst>
      <p:ext uri="{BB962C8B-B14F-4D97-AF65-F5344CB8AC3E}">
        <p14:creationId xmlns:p14="http://schemas.microsoft.com/office/powerpoint/2010/main" val="370007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259A22-F0AE-0049-38DD-6B6A590E113A}"/>
              </a:ext>
            </a:extLst>
          </p:cNvPr>
          <p:cNvSpPr>
            <a:spLocks noGrp="1"/>
          </p:cNvSpPr>
          <p:nvPr>
            <p:ph type="title"/>
          </p:nvPr>
        </p:nvSpPr>
        <p:spPr/>
        <p:txBody>
          <a:bodyPr>
            <a:normAutofit/>
          </a:bodyPr>
          <a:lstStyle/>
          <a:p>
            <a:r>
              <a:rPr lang="en-US" spc="0"/>
              <a:t>OPEA Contributors</a:t>
            </a:r>
          </a:p>
        </p:txBody>
      </p:sp>
      <p:pic>
        <p:nvPicPr>
          <p:cNvPr id="4" name="Picture 16" descr="Introducing The Open Platform for Enterprise AI">
            <a:extLst>
              <a:ext uri="{FF2B5EF4-FFF2-40B4-BE49-F238E27FC236}">
                <a16:creationId xmlns:a16="http://schemas.microsoft.com/office/drawing/2014/main" id="{99B2FC3A-E0E0-8C3A-2D84-0717262A0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0" y="3219205"/>
            <a:ext cx="4184414" cy="2353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and black sign&#10;&#10;Description automatically generated">
            <a:extLst>
              <a:ext uri="{FF2B5EF4-FFF2-40B4-BE49-F238E27FC236}">
                <a16:creationId xmlns:a16="http://schemas.microsoft.com/office/drawing/2014/main" id="{1EFCDCD6-3AF0-88A1-3F64-093777E45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495" y="2347481"/>
            <a:ext cx="1894651" cy="623340"/>
          </a:xfrm>
          <a:prstGeom prst="rect">
            <a:avLst/>
          </a:prstGeom>
        </p:spPr>
      </p:pic>
      <p:sp>
        <p:nvSpPr>
          <p:cNvPr id="9" name="Rounded Rectangle 8">
            <a:extLst>
              <a:ext uri="{FF2B5EF4-FFF2-40B4-BE49-F238E27FC236}">
                <a16:creationId xmlns:a16="http://schemas.microsoft.com/office/drawing/2014/main" id="{FB7F2030-BD28-CC81-ED09-490B10B2E0E2}"/>
              </a:ext>
            </a:extLst>
          </p:cNvPr>
          <p:cNvSpPr/>
          <p:nvPr/>
        </p:nvSpPr>
        <p:spPr>
          <a:xfrm>
            <a:off x="4337914" y="1463481"/>
            <a:ext cx="7181101" cy="4491092"/>
          </a:xfrm>
          <a:prstGeom prst="roundRect">
            <a:avLst>
              <a:gd name="adj" fmla="val 195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F94BC54-DE24-B4B5-DCAE-BE02DDF004C7}"/>
              </a:ext>
            </a:extLst>
          </p:cNvPr>
          <p:cNvSpPr/>
          <p:nvPr/>
        </p:nvSpPr>
        <p:spPr>
          <a:xfrm>
            <a:off x="636424" y="1463481"/>
            <a:ext cx="3525926" cy="4491092"/>
          </a:xfrm>
          <a:prstGeom prst="roundRect">
            <a:avLst>
              <a:gd name="adj" fmla="val 195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grey logo&#10;&#10;Description automatically generated">
            <a:extLst>
              <a:ext uri="{FF2B5EF4-FFF2-40B4-BE49-F238E27FC236}">
                <a16:creationId xmlns:a16="http://schemas.microsoft.com/office/drawing/2014/main" id="{41D27C50-C7AE-B849-D9E1-D15EEF7E4B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6452" y="1791070"/>
            <a:ext cx="860752" cy="211866"/>
          </a:xfrm>
          <a:prstGeom prst="rect">
            <a:avLst/>
          </a:prstGeom>
        </p:spPr>
      </p:pic>
      <p:pic>
        <p:nvPicPr>
          <p:cNvPr id="65" name="Picture 64">
            <a:extLst>
              <a:ext uri="{FF2B5EF4-FFF2-40B4-BE49-F238E27FC236}">
                <a16:creationId xmlns:a16="http://schemas.microsoft.com/office/drawing/2014/main" id="{90ECD6DC-7E8D-D7C6-2856-481E58A97FB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98098" y="1816506"/>
            <a:ext cx="772311" cy="184600"/>
          </a:xfrm>
          <a:prstGeom prst="rect">
            <a:avLst/>
          </a:prstGeom>
        </p:spPr>
      </p:pic>
      <p:pic>
        <p:nvPicPr>
          <p:cNvPr id="66" name="Picture 65">
            <a:extLst>
              <a:ext uri="{FF2B5EF4-FFF2-40B4-BE49-F238E27FC236}">
                <a16:creationId xmlns:a16="http://schemas.microsoft.com/office/drawing/2014/main" id="{63646E65-37F4-8F3D-59B0-8BD31D9862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950260" y="1645038"/>
            <a:ext cx="853868" cy="520860"/>
          </a:xfrm>
          <a:prstGeom prst="rect">
            <a:avLst/>
          </a:prstGeom>
        </p:spPr>
      </p:pic>
      <p:pic>
        <p:nvPicPr>
          <p:cNvPr id="67" name="Picture 66">
            <a:extLst>
              <a:ext uri="{FF2B5EF4-FFF2-40B4-BE49-F238E27FC236}">
                <a16:creationId xmlns:a16="http://schemas.microsoft.com/office/drawing/2014/main" id="{BA424360-7467-A32F-D0C4-5D08B107B9D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091502" y="1815301"/>
            <a:ext cx="853869" cy="182335"/>
          </a:xfrm>
          <a:prstGeom prst="rect">
            <a:avLst/>
          </a:prstGeom>
        </p:spPr>
      </p:pic>
      <p:pic>
        <p:nvPicPr>
          <p:cNvPr id="68" name="Picture 67">
            <a:extLst>
              <a:ext uri="{FF2B5EF4-FFF2-40B4-BE49-F238E27FC236}">
                <a16:creationId xmlns:a16="http://schemas.microsoft.com/office/drawing/2014/main" id="{3D4316A8-C7B4-EFF0-3782-E5E0C8158A8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24933" y="1831749"/>
            <a:ext cx="929536" cy="147439"/>
          </a:xfrm>
          <a:prstGeom prst="rect">
            <a:avLst/>
          </a:prstGeom>
        </p:spPr>
      </p:pic>
      <p:pic>
        <p:nvPicPr>
          <p:cNvPr id="69" name="Picture 68">
            <a:extLst>
              <a:ext uri="{FF2B5EF4-FFF2-40B4-BE49-F238E27FC236}">
                <a16:creationId xmlns:a16="http://schemas.microsoft.com/office/drawing/2014/main" id="{13A05EF3-E98D-DBD8-D9A6-3A3C121EB9B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972717" y="1645038"/>
            <a:ext cx="1445704" cy="520860"/>
          </a:xfrm>
          <a:prstGeom prst="rect">
            <a:avLst/>
          </a:prstGeom>
        </p:spPr>
      </p:pic>
      <p:pic>
        <p:nvPicPr>
          <p:cNvPr id="72" name="Picture 71">
            <a:extLst>
              <a:ext uri="{FF2B5EF4-FFF2-40B4-BE49-F238E27FC236}">
                <a16:creationId xmlns:a16="http://schemas.microsoft.com/office/drawing/2014/main" id="{F135945E-4117-64EB-52DE-CC91096A0F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776435" y="2387919"/>
            <a:ext cx="800786" cy="228796"/>
          </a:xfrm>
          <a:prstGeom prst="rect">
            <a:avLst/>
          </a:prstGeom>
        </p:spPr>
      </p:pic>
      <p:pic>
        <p:nvPicPr>
          <p:cNvPr id="73" name="Picture 72">
            <a:extLst>
              <a:ext uri="{FF2B5EF4-FFF2-40B4-BE49-F238E27FC236}">
                <a16:creationId xmlns:a16="http://schemas.microsoft.com/office/drawing/2014/main" id="{9AFCA52E-2584-B795-7D0B-3E288632B257}"/>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966721" y="2330614"/>
            <a:ext cx="635065" cy="343406"/>
          </a:xfrm>
          <a:prstGeom prst="rect">
            <a:avLst/>
          </a:prstGeom>
        </p:spPr>
      </p:pic>
      <p:pic>
        <p:nvPicPr>
          <p:cNvPr id="74" name="Picture 73">
            <a:extLst>
              <a:ext uri="{FF2B5EF4-FFF2-40B4-BE49-F238E27FC236}">
                <a16:creationId xmlns:a16="http://schemas.microsoft.com/office/drawing/2014/main" id="{97D73DC1-D2CB-0104-0E58-F379F7CBA0BB}"/>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059662" y="2321444"/>
            <a:ext cx="635065" cy="361746"/>
          </a:xfrm>
          <a:prstGeom prst="rect">
            <a:avLst/>
          </a:prstGeom>
        </p:spPr>
      </p:pic>
      <p:pic>
        <p:nvPicPr>
          <p:cNvPr id="75" name="Picture 74">
            <a:extLst>
              <a:ext uri="{FF2B5EF4-FFF2-40B4-BE49-F238E27FC236}">
                <a16:creationId xmlns:a16="http://schemas.microsoft.com/office/drawing/2014/main" id="{915E27E2-E8D8-7C7C-4837-65AA56968C0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8074930" y="2422693"/>
            <a:ext cx="887012" cy="159249"/>
          </a:xfrm>
          <a:prstGeom prst="rect">
            <a:avLst/>
          </a:prstGeom>
        </p:spPr>
      </p:pic>
      <p:pic>
        <p:nvPicPr>
          <p:cNvPr id="76" name="Picture 75">
            <a:extLst>
              <a:ext uri="{FF2B5EF4-FFF2-40B4-BE49-F238E27FC236}">
                <a16:creationId xmlns:a16="http://schemas.microsoft.com/office/drawing/2014/main" id="{F463B14F-6197-C211-AD88-CF4B3602E69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204130" y="2267119"/>
            <a:ext cx="771143" cy="470397"/>
          </a:xfrm>
          <a:prstGeom prst="rect">
            <a:avLst/>
          </a:prstGeom>
        </p:spPr>
      </p:pic>
      <p:pic>
        <p:nvPicPr>
          <p:cNvPr id="77" name="Picture 76">
            <a:extLst>
              <a:ext uri="{FF2B5EF4-FFF2-40B4-BE49-F238E27FC236}">
                <a16:creationId xmlns:a16="http://schemas.microsoft.com/office/drawing/2014/main" id="{624E4A0A-63D1-1C74-2713-0F4DDC0872C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0258588" y="2333594"/>
            <a:ext cx="873963" cy="337447"/>
          </a:xfrm>
          <a:prstGeom prst="rect">
            <a:avLst/>
          </a:prstGeom>
        </p:spPr>
      </p:pic>
      <p:pic>
        <p:nvPicPr>
          <p:cNvPr id="79" name="Picture 78">
            <a:extLst>
              <a:ext uri="{FF2B5EF4-FFF2-40B4-BE49-F238E27FC236}">
                <a16:creationId xmlns:a16="http://schemas.microsoft.com/office/drawing/2014/main" id="{AF211E7D-6D4A-A9E7-0227-C376D1E298C1}"/>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4712060" y="3027204"/>
            <a:ext cx="929536" cy="87376"/>
          </a:xfrm>
          <a:prstGeom prst="rect">
            <a:avLst/>
          </a:prstGeom>
        </p:spPr>
      </p:pic>
      <p:pic>
        <p:nvPicPr>
          <p:cNvPr id="80" name="Picture 79">
            <a:extLst>
              <a:ext uri="{FF2B5EF4-FFF2-40B4-BE49-F238E27FC236}">
                <a16:creationId xmlns:a16="http://schemas.microsoft.com/office/drawing/2014/main" id="{4289D6F9-CD65-ED4B-1837-821BA4EB6F68}"/>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5875252" y="2858526"/>
            <a:ext cx="818002" cy="424732"/>
          </a:xfrm>
          <a:prstGeom prst="rect">
            <a:avLst/>
          </a:prstGeom>
        </p:spPr>
      </p:pic>
      <p:pic>
        <p:nvPicPr>
          <p:cNvPr id="81" name="Picture 80">
            <a:extLst>
              <a:ext uri="{FF2B5EF4-FFF2-40B4-BE49-F238E27FC236}">
                <a16:creationId xmlns:a16="http://schemas.microsoft.com/office/drawing/2014/main" id="{623A4864-976B-AB68-ACFB-EA146846B62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6912426" y="2965191"/>
            <a:ext cx="929536" cy="211403"/>
          </a:xfrm>
          <a:prstGeom prst="rect">
            <a:avLst/>
          </a:prstGeom>
        </p:spPr>
      </p:pic>
      <p:pic>
        <p:nvPicPr>
          <p:cNvPr id="82" name="Picture 81">
            <a:extLst>
              <a:ext uri="{FF2B5EF4-FFF2-40B4-BE49-F238E27FC236}">
                <a16:creationId xmlns:a16="http://schemas.microsoft.com/office/drawing/2014/main" id="{0ACB4FB8-5571-D561-2E18-DDE72CD93F5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8097403" y="2814062"/>
            <a:ext cx="842066" cy="513661"/>
          </a:xfrm>
          <a:prstGeom prst="rect">
            <a:avLst/>
          </a:prstGeom>
        </p:spPr>
      </p:pic>
      <p:pic>
        <p:nvPicPr>
          <p:cNvPr id="83" name="Picture 82">
            <a:extLst>
              <a:ext uri="{FF2B5EF4-FFF2-40B4-BE49-F238E27FC236}">
                <a16:creationId xmlns:a16="http://schemas.microsoft.com/office/drawing/2014/main" id="{7D9AF5F5-6AEF-82D4-2C32-7BDDAAB80826}"/>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166147" y="2969967"/>
            <a:ext cx="847109" cy="201850"/>
          </a:xfrm>
          <a:prstGeom prst="rect">
            <a:avLst/>
          </a:prstGeom>
        </p:spPr>
      </p:pic>
      <p:pic>
        <p:nvPicPr>
          <p:cNvPr id="84" name="Picture 83">
            <a:extLst>
              <a:ext uri="{FF2B5EF4-FFF2-40B4-BE49-F238E27FC236}">
                <a16:creationId xmlns:a16="http://schemas.microsoft.com/office/drawing/2014/main" id="{386604FA-A894-17A0-E00D-01973D6AACC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10260682" y="2956494"/>
            <a:ext cx="869774" cy="228796"/>
          </a:xfrm>
          <a:prstGeom prst="rect">
            <a:avLst/>
          </a:prstGeom>
        </p:spPr>
      </p:pic>
      <p:pic>
        <p:nvPicPr>
          <p:cNvPr id="86" name="Picture 85">
            <a:extLst>
              <a:ext uri="{FF2B5EF4-FFF2-40B4-BE49-F238E27FC236}">
                <a16:creationId xmlns:a16="http://schemas.microsoft.com/office/drawing/2014/main" id="{5EE3DBDF-D1D5-C18D-FEC0-AB78D2E30F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4711237" y="3378947"/>
            <a:ext cx="931182" cy="568022"/>
          </a:xfrm>
          <a:prstGeom prst="rect">
            <a:avLst/>
          </a:prstGeom>
        </p:spPr>
      </p:pic>
      <p:pic>
        <p:nvPicPr>
          <p:cNvPr id="87" name="Picture 86">
            <a:extLst>
              <a:ext uri="{FF2B5EF4-FFF2-40B4-BE49-F238E27FC236}">
                <a16:creationId xmlns:a16="http://schemas.microsoft.com/office/drawing/2014/main" id="{BEB3A814-B505-08ED-52EE-04E7CCD6E3E6}"/>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5914149" y="3513864"/>
            <a:ext cx="740209" cy="379206"/>
          </a:xfrm>
          <a:prstGeom prst="rect">
            <a:avLst/>
          </a:prstGeom>
        </p:spPr>
      </p:pic>
      <p:pic>
        <p:nvPicPr>
          <p:cNvPr id="88" name="Picture 87">
            <a:extLst>
              <a:ext uri="{FF2B5EF4-FFF2-40B4-BE49-F238E27FC236}">
                <a16:creationId xmlns:a16="http://schemas.microsoft.com/office/drawing/2014/main" id="{F8DB04CE-99B2-5DFC-750E-C6947E49970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6984907" y="3423663"/>
            <a:ext cx="784574" cy="478591"/>
          </a:xfrm>
          <a:prstGeom prst="rect">
            <a:avLst/>
          </a:prstGeom>
        </p:spPr>
      </p:pic>
      <p:pic>
        <p:nvPicPr>
          <p:cNvPr id="89" name="Picture 88">
            <a:extLst>
              <a:ext uri="{FF2B5EF4-FFF2-40B4-BE49-F238E27FC236}">
                <a16:creationId xmlns:a16="http://schemas.microsoft.com/office/drawing/2014/main" id="{8080C04C-193E-B4D9-467A-B7C1257EB6A6}"/>
              </a:ext>
            </a:extLst>
          </p:cNvPr>
          <p:cNvPicPr>
            <a:picLocks noChangeAspect="1"/>
          </p:cNvPicPr>
          <p:nvPr/>
        </p:nvPicPr>
        <p:blipFill>
          <a:blip r:embed="rId35">
            <a:extLst>
              <a:ext uri="{28A0092B-C50C-407E-A947-70E740481C1C}">
                <a14:useLocalDpi xmlns:a14="http://schemas.microsoft.com/office/drawing/2010/main" val="0"/>
              </a:ext>
            </a:extLst>
          </a:blip>
          <a:srcRect/>
          <a:stretch/>
        </p:blipFill>
        <p:spPr>
          <a:xfrm>
            <a:off x="8016885" y="3496819"/>
            <a:ext cx="1003102" cy="332278"/>
          </a:xfrm>
          <a:prstGeom prst="rect">
            <a:avLst/>
          </a:prstGeom>
        </p:spPr>
      </p:pic>
      <p:pic>
        <p:nvPicPr>
          <p:cNvPr id="90" name="Picture 89">
            <a:extLst>
              <a:ext uri="{FF2B5EF4-FFF2-40B4-BE49-F238E27FC236}">
                <a16:creationId xmlns:a16="http://schemas.microsoft.com/office/drawing/2014/main" id="{17C9BA18-259D-4789-0398-7A70F940F79C}"/>
              </a:ext>
            </a:extLst>
          </p:cNvPr>
          <p:cNvPicPr>
            <a:picLocks noChangeAspect="1"/>
          </p:cNvPicPr>
          <p:nvPr/>
        </p:nvPicPr>
        <p:blipFill>
          <a:blip r:embed="rId36">
            <a:extLst>
              <a:ext uri="{28A0092B-C50C-407E-A947-70E740481C1C}">
                <a14:useLocalDpi xmlns:a14="http://schemas.microsoft.com/office/drawing/2010/main" val="0"/>
              </a:ext>
            </a:extLst>
          </a:blip>
          <a:srcRect/>
          <a:stretch/>
        </p:blipFill>
        <p:spPr>
          <a:xfrm>
            <a:off x="9362612" y="3442682"/>
            <a:ext cx="454178" cy="440553"/>
          </a:xfrm>
          <a:prstGeom prst="rect">
            <a:avLst/>
          </a:prstGeom>
        </p:spPr>
      </p:pic>
      <p:pic>
        <p:nvPicPr>
          <p:cNvPr id="91" name="Picture 90">
            <a:extLst>
              <a:ext uri="{FF2B5EF4-FFF2-40B4-BE49-F238E27FC236}">
                <a16:creationId xmlns:a16="http://schemas.microsoft.com/office/drawing/2014/main" id="{81B12E45-03C1-252F-DA44-7AC5522958E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10372270" y="3465746"/>
            <a:ext cx="646598" cy="394425"/>
          </a:xfrm>
          <a:prstGeom prst="rect">
            <a:avLst/>
          </a:prstGeom>
        </p:spPr>
      </p:pic>
      <p:pic>
        <p:nvPicPr>
          <p:cNvPr id="93" name="Picture 92">
            <a:extLst>
              <a:ext uri="{FF2B5EF4-FFF2-40B4-BE49-F238E27FC236}">
                <a16:creationId xmlns:a16="http://schemas.microsoft.com/office/drawing/2014/main" id="{8075D967-BA7D-C0AB-58E4-65CC2BAB167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p:blipFill>
        <p:spPr>
          <a:xfrm>
            <a:off x="4712060" y="4194825"/>
            <a:ext cx="929536" cy="220153"/>
          </a:xfrm>
          <a:prstGeom prst="rect">
            <a:avLst/>
          </a:prstGeom>
        </p:spPr>
      </p:pic>
      <p:pic>
        <p:nvPicPr>
          <p:cNvPr id="94" name="Picture 93">
            <a:extLst>
              <a:ext uri="{FF2B5EF4-FFF2-40B4-BE49-F238E27FC236}">
                <a16:creationId xmlns:a16="http://schemas.microsoft.com/office/drawing/2014/main" id="{3CDF0238-7BE2-FCDD-0AD9-AD6E8EAB488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5894955" y="4067429"/>
            <a:ext cx="778596" cy="474944"/>
          </a:xfrm>
          <a:prstGeom prst="rect">
            <a:avLst/>
          </a:prstGeom>
        </p:spPr>
      </p:pic>
      <p:pic>
        <p:nvPicPr>
          <p:cNvPr id="95" name="Picture 94">
            <a:extLst>
              <a:ext uri="{FF2B5EF4-FFF2-40B4-BE49-F238E27FC236}">
                <a16:creationId xmlns:a16="http://schemas.microsoft.com/office/drawing/2014/main" id="{103E694A-788A-C9BB-5109-6D9AD183B54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p:blipFill>
        <p:spPr>
          <a:xfrm>
            <a:off x="6999310" y="4087834"/>
            <a:ext cx="755768" cy="461019"/>
          </a:xfrm>
          <a:prstGeom prst="rect">
            <a:avLst/>
          </a:prstGeom>
        </p:spPr>
      </p:pic>
      <p:pic>
        <p:nvPicPr>
          <p:cNvPr id="96" name="Picture 95">
            <a:extLst>
              <a:ext uri="{FF2B5EF4-FFF2-40B4-BE49-F238E27FC236}">
                <a16:creationId xmlns:a16="http://schemas.microsoft.com/office/drawing/2014/main" id="{AB90FE2D-822D-D73E-8714-E1C9C496982B}"/>
              </a:ext>
            </a:extLst>
          </p:cNvPr>
          <p:cNvPicPr>
            <a:picLocks noChangeAspect="1"/>
          </p:cNvPicPr>
          <p:nvPr/>
        </p:nvPicPr>
        <p:blipFill>
          <a:blip r:embed="rId45">
            <a:extLst>
              <a:ext uri="{28A0092B-C50C-407E-A947-70E740481C1C}">
                <a14:useLocalDpi xmlns:a14="http://schemas.microsoft.com/office/drawing/2010/main" val="0"/>
              </a:ext>
            </a:extLst>
          </a:blip>
          <a:srcRect/>
          <a:stretch/>
        </p:blipFill>
        <p:spPr>
          <a:xfrm>
            <a:off x="8174705" y="4190503"/>
            <a:ext cx="687462" cy="228796"/>
          </a:xfrm>
          <a:prstGeom prst="rect">
            <a:avLst/>
          </a:prstGeom>
        </p:spPr>
      </p:pic>
      <p:pic>
        <p:nvPicPr>
          <p:cNvPr id="97" name="Picture 96">
            <a:extLst>
              <a:ext uri="{FF2B5EF4-FFF2-40B4-BE49-F238E27FC236}">
                <a16:creationId xmlns:a16="http://schemas.microsoft.com/office/drawing/2014/main" id="{E84A49CB-D77A-5B63-9014-3CB7440ACFB7}"/>
              </a:ext>
            </a:extLst>
          </p:cNvPr>
          <p:cNvPicPr>
            <a:picLocks noChangeAspect="1"/>
          </p:cNvPicPr>
          <p:nvPr/>
        </p:nvPicPr>
        <p:blipFill>
          <a:blip r:embed="rId46">
            <a:extLst>
              <a:ext uri="{28A0092B-C50C-407E-A947-70E740481C1C}">
                <a14:useLocalDpi xmlns:a14="http://schemas.microsoft.com/office/drawing/2010/main" val="0"/>
              </a:ext>
            </a:extLst>
          </a:blip>
          <a:srcRect/>
          <a:stretch/>
        </p:blipFill>
        <p:spPr>
          <a:xfrm>
            <a:off x="9198340" y="4190503"/>
            <a:ext cx="782723" cy="228796"/>
          </a:xfrm>
          <a:prstGeom prst="rect">
            <a:avLst/>
          </a:prstGeom>
        </p:spPr>
      </p:pic>
      <p:pic>
        <p:nvPicPr>
          <p:cNvPr id="98" name="Picture 97">
            <a:extLst>
              <a:ext uri="{FF2B5EF4-FFF2-40B4-BE49-F238E27FC236}">
                <a16:creationId xmlns:a16="http://schemas.microsoft.com/office/drawing/2014/main" id="{178E9899-4F23-0356-B0DF-1EFCE5BEC1E2}"/>
              </a:ext>
            </a:extLst>
          </p:cNvPr>
          <p:cNvPicPr>
            <a:picLocks noChangeAspect="1"/>
          </p:cNvPicPr>
          <p:nvPr/>
        </p:nvPicPr>
        <p:blipFill>
          <a:blip r:embed="rId47">
            <a:extLst>
              <a:ext uri="{28A0092B-C50C-407E-A947-70E740481C1C}">
                <a14:useLocalDpi xmlns:a14="http://schemas.microsoft.com/office/drawing/2010/main" val="0"/>
              </a:ext>
            </a:extLst>
          </a:blip>
          <a:srcRect/>
          <a:stretch/>
        </p:blipFill>
        <p:spPr>
          <a:xfrm>
            <a:off x="10285410" y="4074392"/>
            <a:ext cx="820318" cy="461019"/>
          </a:xfrm>
          <a:prstGeom prst="rect">
            <a:avLst/>
          </a:prstGeom>
        </p:spPr>
      </p:pic>
      <p:pic>
        <p:nvPicPr>
          <p:cNvPr id="100" name="Picture 99">
            <a:extLst>
              <a:ext uri="{FF2B5EF4-FFF2-40B4-BE49-F238E27FC236}">
                <a16:creationId xmlns:a16="http://schemas.microsoft.com/office/drawing/2014/main" id="{C1563B4B-32CD-05EC-095F-289135E41C4E}"/>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p:blipFill>
        <p:spPr>
          <a:xfrm>
            <a:off x="4755098" y="4594612"/>
            <a:ext cx="843461" cy="514512"/>
          </a:xfrm>
          <a:prstGeom prst="rect">
            <a:avLst/>
          </a:prstGeom>
        </p:spPr>
      </p:pic>
      <p:pic>
        <p:nvPicPr>
          <p:cNvPr id="101" name="Picture 100">
            <a:extLst>
              <a:ext uri="{FF2B5EF4-FFF2-40B4-BE49-F238E27FC236}">
                <a16:creationId xmlns:a16="http://schemas.microsoft.com/office/drawing/2014/main" id="{67825EA7-F39A-DBA3-F68E-117AC964242E}"/>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5898098" y="4622100"/>
            <a:ext cx="772310" cy="471110"/>
          </a:xfrm>
          <a:prstGeom prst="rect">
            <a:avLst/>
          </a:prstGeom>
        </p:spPr>
      </p:pic>
      <p:pic>
        <p:nvPicPr>
          <p:cNvPr id="102" name="Picture 101">
            <a:extLst>
              <a:ext uri="{FF2B5EF4-FFF2-40B4-BE49-F238E27FC236}">
                <a16:creationId xmlns:a16="http://schemas.microsoft.com/office/drawing/2014/main" id="{893FD401-8BF9-A7D2-3E95-7278B162FD41}"/>
              </a:ext>
            </a:extLst>
          </p:cNvPr>
          <p:cNvPicPr>
            <a:picLocks noChangeAspect="1"/>
          </p:cNvPicPr>
          <p:nvPr/>
        </p:nvPicPr>
        <p:blipFill>
          <a:blip r:embed="rId52">
            <a:extLst>
              <a:ext uri="{28A0092B-C50C-407E-A947-70E740481C1C}">
                <a14:useLocalDpi xmlns:a14="http://schemas.microsoft.com/office/drawing/2010/main" val="0"/>
              </a:ext>
            </a:extLst>
          </a:blip>
          <a:srcRect/>
          <a:stretch/>
        </p:blipFill>
        <p:spPr>
          <a:xfrm>
            <a:off x="7017053" y="4737470"/>
            <a:ext cx="720283" cy="228796"/>
          </a:xfrm>
          <a:prstGeom prst="rect">
            <a:avLst/>
          </a:prstGeom>
        </p:spPr>
      </p:pic>
      <p:pic>
        <p:nvPicPr>
          <p:cNvPr id="103" name="Picture 102">
            <a:extLst>
              <a:ext uri="{FF2B5EF4-FFF2-40B4-BE49-F238E27FC236}">
                <a16:creationId xmlns:a16="http://schemas.microsoft.com/office/drawing/2014/main" id="{B6453A2F-68B4-2618-BFC0-386DA326F0AB}"/>
              </a:ext>
            </a:extLst>
          </p:cNvPr>
          <p:cNvPicPr>
            <a:picLocks noChangeAspect="1"/>
          </p:cNvPicPr>
          <p:nvPr/>
        </p:nvPicPr>
        <p:blipFill>
          <a:blip r:embed="rId53">
            <a:extLst>
              <a:ext uri="{28A0092B-C50C-407E-A947-70E740481C1C}">
                <a14:useLocalDpi xmlns:a14="http://schemas.microsoft.com/office/drawing/2010/main" val="0"/>
              </a:ext>
            </a:extLst>
          </a:blip>
          <a:srcRect/>
          <a:stretch/>
        </p:blipFill>
        <p:spPr>
          <a:xfrm>
            <a:off x="8168535" y="4685730"/>
            <a:ext cx="699803" cy="332277"/>
          </a:xfrm>
          <a:prstGeom prst="rect">
            <a:avLst/>
          </a:prstGeom>
        </p:spPr>
      </p:pic>
      <p:pic>
        <p:nvPicPr>
          <p:cNvPr id="104" name="Picture 103">
            <a:extLst>
              <a:ext uri="{FF2B5EF4-FFF2-40B4-BE49-F238E27FC236}">
                <a16:creationId xmlns:a16="http://schemas.microsoft.com/office/drawing/2014/main" id="{58352602-49AD-56A2-3558-83AA389C13AF}"/>
              </a:ext>
            </a:extLst>
          </p:cNvPr>
          <p:cNvPicPr>
            <a:picLocks noChangeAspect="1"/>
          </p:cNvPicPr>
          <p:nvPr/>
        </p:nvPicPr>
        <p:blipFill>
          <a:blip r:embed="rId54">
            <a:extLst>
              <a:ext uri="{28A0092B-C50C-407E-A947-70E740481C1C}">
                <a14:useLocalDpi xmlns:a14="http://schemas.microsoft.com/office/drawing/2010/main" val="0"/>
              </a:ext>
            </a:extLst>
          </a:blip>
          <a:srcRect/>
          <a:stretch/>
        </p:blipFill>
        <p:spPr>
          <a:xfrm>
            <a:off x="9281317" y="4699129"/>
            <a:ext cx="616769" cy="305479"/>
          </a:xfrm>
          <a:prstGeom prst="rect">
            <a:avLst/>
          </a:prstGeom>
        </p:spPr>
      </p:pic>
      <p:pic>
        <p:nvPicPr>
          <p:cNvPr id="105" name="Picture 104">
            <a:extLst>
              <a:ext uri="{FF2B5EF4-FFF2-40B4-BE49-F238E27FC236}">
                <a16:creationId xmlns:a16="http://schemas.microsoft.com/office/drawing/2014/main" id="{67E5F361-B411-DE9D-AE35-3D624E3BC620}"/>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a:stretch/>
        </p:blipFill>
        <p:spPr>
          <a:xfrm>
            <a:off x="10412541" y="4679221"/>
            <a:ext cx="566056" cy="345295"/>
          </a:xfrm>
          <a:prstGeom prst="rect">
            <a:avLst/>
          </a:prstGeom>
        </p:spPr>
      </p:pic>
      <p:pic>
        <p:nvPicPr>
          <p:cNvPr id="107" name="Picture 106">
            <a:extLst>
              <a:ext uri="{FF2B5EF4-FFF2-40B4-BE49-F238E27FC236}">
                <a16:creationId xmlns:a16="http://schemas.microsoft.com/office/drawing/2014/main" id="{D61B4F62-70FF-3F2A-7FDE-2AB85AA6D56D}"/>
              </a:ext>
            </a:extLst>
          </p:cNvPr>
          <p:cNvPicPr>
            <a:picLocks noChangeAspect="1"/>
          </p:cNvPicPr>
          <p:nvPr/>
        </p:nvPicPr>
        <p:blipFill>
          <a:blip r:embed="rId57">
            <a:extLst>
              <a:ext uri="{28A0092B-C50C-407E-A947-70E740481C1C}">
                <a14:useLocalDpi xmlns:a14="http://schemas.microsoft.com/office/drawing/2010/main" val="0"/>
              </a:ext>
            </a:extLst>
          </a:blip>
          <a:srcRect/>
          <a:stretch/>
        </p:blipFill>
        <p:spPr>
          <a:xfrm>
            <a:off x="4647240" y="5158575"/>
            <a:ext cx="1059177" cy="595787"/>
          </a:xfrm>
          <a:prstGeom prst="rect">
            <a:avLst/>
          </a:prstGeom>
        </p:spPr>
      </p:pic>
      <p:pic>
        <p:nvPicPr>
          <p:cNvPr id="108" name="Picture 107">
            <a:extLst>
              <a:ext uri="{FF2B5EF4-FFF2-40B4-BE49-F238E27FC236}">
                <a16:creationId xmlns:a16="http://schemas.microsoft.com/office/drawing/2014/main" id="{F7D17BB1-6E02-B244-F9BC-728945BEDA0B}"/>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p:blipFill>
        <p:spPr>
          <a:xfrm>
            <a:off x="5918736" y="5233502"/>
            <a:ext cx="731035" cy="445932"/>
          </a:xfrm>
          <a:prstGeom prst="rect">
            <a:avLst/>
          </a:prstGeom>
        </p:spPr>
      </p:pic>
      <p:pic>
        <p:nvPicPr>
          <p:cNvPr id="109" name="Picture 108">
            <a:extLst>
              <a:ext uri="{FF2B5EF4-FFF2-40B4-BE49-F238E27FC236}">
                <a16:creationId xmlns:a16="http://schemas.microsoft.com/office/drawing/2014/main" id="{7DBA6129-BA32-A220-2B1F-5C9F2CEAEC7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p:blipFill>
        <p:spPr>
          <a:xfrm>
            <a:off x="7055201" y="5202984"/>
            <a:ext cx="643986" cy="506969"/>
          </a:xfrm>
          <a:prstGeom prst="rect">
            <a:avLst/>
          </a:prstGeom>
        </p:spPr>
      </p:pic>
      <p:pic>
        <p:nvPicPr>
          <p:cNvPr id="110" name="Picture 109">
            <a:extLst>
              <a:ext uri="{FF2B5EF4-FFF2-40B4-BE49-F238E27FC236}">
                <a16:creationId xmlns:a16="http://schemas.microsoft.com/office/drawing/2014/main" id="{9588DBCB-D121-1067-6AA9-4EC93474D14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rcRect/>
          <a:stretch/>
        </p:blipFill>
        <p:spPr>
          <a:xfrm>
            <a:off x="8010691" y="5146743"/>
            <a:ext cx="1015491" cy="619450"/>
          </a:xfrm>
          <a:prstGeom prst="rect">
            <a:avLst/>
          </a:prstGeom>
        </p:spPr>
      </p:pic>
      <p:pic>
        <p:nvPicPr>
          <p:cNvPr id="111" name="Picture 110">
            <a:extLst>
              <a:ext uri="{FF2B5EF4-FFF2-40B4-BE49-F238E27FC236}">
                <a16:creationId xmlns:a16="http://schemas.microsoft.com/office/drawing/2014/main" id="{92A21A63-61A7-BFD4-27DB-B596234EF9D2}"/>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rcRect/>
          <a:stretch/>
        </p:blipFill>
        <p:spPr>
          <a:xfrm>
            <a:off x="9210419" y="5225106"/>
            <a:ext cx="758564" cy="462725"/>
          </a:xfrm>
          <a:prstGeom prst="rect">
            <a:avLst/>
          </a:prstGeom>
        </p:spPr>
      </p:pic>
      <p:pic>
        <p:nvPicPr>
          <p:cNvPr id="112" name="Picture 111">
            <a:extLst>
              <a:ext uri="{FF2B5EF4-FFF2-40B4-BE49-F238E27FC236}">
                <a16:creationId xmlns:a16="http://schemas.microsoft.com/office/drawing/2014/main" id="{3FCE330A-9E3E-A87F-EF08-DEEBD37E0E81}"/>
              </a:ext>
            </a:extLst>
          </p:cNvPr>
          <p:cNvPicPr>
            <a:picLocks noChangeAspect="1"/>
          </p:cNvPicPr>
          <p:nvPr/>
        </p:nvPicPr>
        <p:blipFill>
          <a:blip r:embed="rId66">
            <a:extLst>
              <a:ext uri="{28A0092B-C50C-407E-A947-70E740481C1C}">
                <a14:useLocalDpi xmlns:a14="http://schemas.microsoft.com/office/drawing/2010/main" val="0"/>
              </a:ext>
            </a:extLst>
          </a:blip>
          <a:srcRect/>
          <a:stretch/>
        </p:blipFill>
        <p:spPr>
          <a:xfrm>
            <a:off x="10434842" y="5302479"/>
            <a:ext cx="521455" cy="307978"/>
          </a:xfrm>
          <a:prstGeom prst="rect">
            <a:avLst/>
          </a:prstGeom>
        </p:spPr>
      </p:pic>
      <p:sp>
        <p:nvSpPr>
          <p:cNvPr id="114" name="TextBox 113">
            <a:extLst>
              <a:ext uri="{FF2B5EF4-FFF2-40B4-BE49-F238E27FC236}">
                <a16:creationId xmlns:a16="http://schemas.microsoft.com/office/drawing/2014/main" id="{BD3CBB67-678A-31AC-BCD1-884C79A22DC5}"/>
              </a:ext>
            </a:extLst>
          </p:cNvPr>
          <p:cNvSpPr txBox="1"/>
          <p:nvPr/>
        </p:nvSpPr>
        <p:spPr>
          <a:xfrm>
            <a:off x="9612773" y="2488559"/>
            <a:ext cx="184731" cy="4247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9841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F3694-6391-0301-15E0-AC839C8CE734}"/>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9C9389DC-CB59-781A-3BC2-680ADF0750C7}"/>
              </a:ext>
            </a:extLst>
          </p:cNvPr>
          <p:cNvSpPr/>
          <p:nvPr/>
        </p:nvSpPr>
        <p:spPr>
          <a:xfrm>
            <a:off x="5162206" y="5520419"/>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A913E4F1-EEC9-1F19-675B-907FACA3B906}"/>
              </a:ext>
            </a:extLst>
          </p:cNvPr>
          <p:cNvSpPr/>
          <p:nvPr/>
        </p:nvSpPr>
        <p:spPr>
          <a:xfrm>
            <a:off x="9003342" y="5512877"/>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5608D04-8F35-D093-4C49-8520C4BC9114}"/>
              </a:ext>
            </a:extLst>
          </p:cNvPr>
          <p:cNvSpPr/>
          <p:nvPr/>
        </p:nvSpPr>
        <p:spPr>
          <a:xfrm>
            <a:off x="7121799" y="5520419"/>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Graphic 142">
            <a:extLst>
              <a:ext uri="{FF2B5EF4-FFF2-40B4-BE49-F238E27FC236}">
                <a16:creationId xmlns:a16="http://schemas.microsoft.com/office/drawing/2014/main" id="{248FA1F5-37FE-96B8-43DD-EEF16632090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47112" y="3037329"/>
            <a:ext cx="1632991" cy="1041837"/>
          </a:xfrm>
          <a:prstGeom prst="rect">
            <a:avLst/>
          </a:prstGeom>
        </p:spPr>
      </p:pic>
      <p:pic>
        <p:nvPicPr>
          <p:cNvPr id="144" name="Graphic 143">
            <a:extLst>
              <a:ext uri="{FF2B5EF4-FFF2-40B4-BE49-F238E27FC236}">
                <a16:creationId xmlns:a16="http://schemas.microsoft.com/office/drawing/2014/main" id="{D172E47B-30BF-8F9A-D04A-B09972A11AB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203554" y="4320219"/>
            <a:ext cx="1632991" cy="1041837"/>
          </a:xfrm>
          <a:prstGeom prst="rect">
            <a:avLst/>
          </a:prstGeom>
        </p:spPr>
      </p:pic>
      <p:pic>
        <p:nvPicPr>
          <p:cNvPr id="145" name="Graphic 144">
            <a:extLst>
              <a:ext uri="{FF2B5EF4-FFF2-40B4-BE49-F238E27FC236}">
                <a16:creationId xmlns:a16="http://schemas.microsoft.com/office/drawing/2014/main" id="{4E55044A-B884-2D87-6D0C-2E4AACECB43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066474" y="4320219"/>
            <a:ext cx="1632991" cy="1041837"/>
          </a:xfrm>
          <a:prstGeom prst="rect">
            <a:avLst/>
          </a:prstGeom>
        </p:spPr>
      </p:pic>
      <p:pic>
        <p:nvPicPr>
          <p:cNvPr id="147" name="Graphic 146">
            <a:extLst>
              <a:ext uri="{FF2B5EF4-FFF2-40B4-BE49-F238E27FC236}">
                <a16:creationId xmlns:a16="http://schemas.microsoft.com/office/drawing/2014/main" id="{59B0F47D-AD77-61E1-01AD-C651874FC57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54283" y="4320219"/>
            <a:ext cx="1632991" cy="1041837"/>
          </a:xfrm>
          <a:prstGeom prst="rect">
            <a:avLst/>
          </a:prstGeom>
        </p:spPr>
      </p:pic>
      <p:sp>
        <p:nvSpPr>
          <p:cNvPr id="3" name="Title 2">
            <a:extLst>
              <a:ext uri="{FF2B5EF4-FFF2-40B4-BE49-F238E27FC236}">
                <a16:creationId xmlns:a16="http://schemas.microsoft.com/office/drawing/2014/main" id="{F03CFB5C-2C18-0935-F8ED-4A273C18CF2E}"/>
              </a:ext>
            </a:extLst>
          </p:cNvPr>
          <p:cNvSpPr>
            <a:spLocks noGrp="1"/>
          </p:cNvSpPr>
          <p:nvPr>
            <p:ph type="title"/>
          </p:nvPr>
        </p:nvSpPr>
        <p:spPr/>
        <p:txBody>
          <a:bodyPr>
            <a:normAutofit/>
          </a:bodyPr>
          <a:lstStyle/>
          <a:p>
            <a:r>
              <a:rPr lang="en-US" sz="2400" dirty="0"/>
              <a:t>OPEA </a:t>
            </a:r>
            <a:r>
              <a:rPr lang="en-US" sz="2400" dirty="0" err="1"/>
              <a:t>ChatQnA</a:t>
            </a:r>
            <a:r>
              <a:rPr lang="en-US" sz="2400" dirty="0"/>
              <a:t> </a:t>
            </a:r>
            <a:r>
              <a:rPr lang="en-US" dirty="0"/>
              <a:t>microservices blueprint</a:t>
            </a:r>
            <a:endParaRPr lang="en-US" sz="2400" dirty="0"/>
          </a:p>
        </p:txBody>
      </p:sp>
      <p:pic>
        <p:nvPicPr>
          <p:cNvPr id="99" name="Graphic 98">
            <a:extLst>
              <a:ext uri="{FF2B5EF4-FFF2-40B4-BE49-F238E27FC236}">
                <a16:creationId xmlns:a16="http://schemas.microsoft.com/office/drawing/2014/main" id="{182D607F-A9B9-D6C2-863D-F4A9760AF5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2806" y="6446085"/>
            <a:ext cx="1064088" cy="228913"/>
          </a:xfrm>
          <a:prstGeom prst="rect">
            <a:avLst/>
          </a:prstGeom>
        </p:spPr>
      </p:pic>
      <p:pic>
        <p:nvPicPr>
          <p:cNvPr id="5" name="Graphic 4">
            <a:extLst>
              <a:ext uri="{FF2B5EF4-FFF2-40B4-BE49-F238E27FC236}">
                <a16:creationId xmlns:a16="http://schemas.microsoft.com/office/drawing/2014/main" id="{3651008E-E9F3-4378-3F1E-3B2874EBB9A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2091" y="3037329"/>
            <a:ext cx="1632991" cy="1041837"/>
          </a:xfrm>
          <a:prstGeom prst="rect">
            <a:avLst/>
          </a:prstGeom>
        </p:spPr>
      </p:pic>
      <p:sp>
        <p:nvSpPr>
          <p:cNvPr id="35" name="Rectangle 34">
            <a:extLst>
              <a:ext uri="{FF2B5EF4-FFF2-40B4-BE49-F238E27FC236}">
                <a16:creationId xmlns:a16="http://schemas.microsoft.com/office/drawing/2014/main" id="{07FD74A5-C875-48CE-E748-1372A59B7F4A}"/>
              </a:ext>
            </a:extLst>
          </p:cNvPr>
          <p:cNvSpPr/>
          <p:nvPr/>
        </p:nvSpPr>
        <p:spPr>
          <a:xfrm>
            <a:off x="2594896" y="3327545"/>
            <a:ext cx="13673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sp>
        <p:nvSpPr>
          <p:cNvPr id="42" name="Rectangle 41">
            <a:extLst>
              <a:ext uri="{FF2B5EF4-FFF2-40B4-BE49-F238E27FC236}">
                <a16:creationId xmlns:a16="http://schemas.microsoft.com/office/drawing/2014/main" id="{DEEF9E7B-21BB-A5EB-A690-B2F7BEEA7A52}"/>
              </a:ext>
            </a:extLst>
          </p:cNvPr>
          <p:cNvSpPr/>
          <p:nvPr/>
        </p:nvSpPr>
        <p:spPr>
          <a:xfrm>
            <a:off x="4428698" y="4600917"/>
            <a:ext cx="14174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Retriever microservice</a:t>
            </a:r>
          </a:p>
        </p:txBody>
      </p:sp>
      <p:sp>
        <p:nvSpPr>
          <p:cNvPr id="43" name="Rectangle 42">
            <a:extLst>
              <a:ext uri="{FF2B5EF4-FFF2-40B4-BE49-F238E27FC236}">
                <a16:creationId xmlns:a16="http://schemas.microsoft.com/office/drawing/2014/main" id="{107F01AF-E5A7-3954-8B5E-D149C748E344}"/>
              </a:ext>
            </a:extLst>
          </p:cNvPr>
          <p:cNvSpPr/>
          <p:nvPr/>
        </p:nvSpPr>
        <p:spPr>
          <a:xfrm>
            <a:off x="6307426" y="4601629"/>
            <a:ext cx="135123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Reranking microservice</a:t>
            </a:r>
          </a:p>
        </p:txBody>
      </p:sp>
      <p:sp>
        <p:nvSpPr>
          <p:cNvPr id="44" name="Rectangle 43">
            <a:extLst>
              <a:ext uri="{FF2B5EF4-FFF2-40B4-BE49-F238E27FC236}">
                <a16:creationId xmlns:a16="http://schemas.microsoft.com/office/drawing/2014/main" id="{C1637238-EF97-41C0-688B-2CA6525235BA}"/>
              </a:ext>
            </a:extLst>
          </p:cNvPr>
          <p:cNvSpPr/>
          <p:nvPr/>
        </p:nvSpPr>
        <p:spPr>
          <a:xfrm>
            <a:off x="8128967" y="4613669"/>
            <a:ext cx="1414128"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LLM microservice</a:t>
            </a:r>
          </a:p>
        </p:txBody>
      </p:sp>
      <p:sp>
        <p:nvSpPr>
          <p:cNvPr id="45" name="Rectangle 44">
            <a:extLst>
              <a:ext uri="{FF2B5EF4-FFF2-40B4-BE49-F238E27FC236}">
                <a16:creationId xmlns:a16="http://schemas.microsoft.com/office/drawing/2014/main" id="{6AC630E6-D4EA-A159-BCDF-0388AF652A2F}"/>
              </a:ext>
            </a:extLst>
          </p:cNvPr>
          <p:cNvSpPr/>
          <p:nvPr/>
        </p:nvSpPr>
        <p:spPr>
          <a:xfrm>
            <a:off x="716507" y="3337621"/>
            <a:ext cx="1378424"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Data Prep microservice</a:t>
            </a:r>
          </a:p>
        </p:txBody>
      </p:sp>
      <p:sp>
        <p:nvSpPr>
          <p:cNvPr id="47" name="Rectangle 46">
            <a:extLst>
              <a:ext uri="{FF2B5EF4-FFF2-40B4-BE49-F238E27FC236}">
                <a16:creationId xmlns:a16="http://schemas.microsoft.com/office/drawing/2014/main" id="{87645506-D4C1-ACEE-0BF7-EC4B8A32BA8D}"/>
              </a:ext>
            </a:extLst>
          </p:cNvPr>
          <p:cNvSpPr/>
          <p:nvPr/>
        </p:nvSpPr>
        <p:spPr>
          <a:xfrm>
            <a:off x="4428699" y="3333718"/>
            <a:ext cx="138968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VectorDB microservice</a:t>
            </a:r>
          </a:p>
        </p:txBody>
      </p:sp>
      <p:sp>
        <p:nvSpPr>
          <p:cNvPr id="50" name="Rectangle 49">
            <a:extLst>
              <a:ext uri="{FF2B5EF4-FFF2-40B4-BE49-F238E27FC236}">
                <a16:creationId xmlns:a16="http://schemas.microsoft.com/office/drawing/2014/main" id="{6CE71499-1ED4-C1B1-3EF6-1114B0C4B333}"/>
              </a:ext>
            </a:extLst>
          </p:cNvPr>
          <p:cNvSpPr/>
          <p:nvPr/>
        </p:nvSpPr>
        <p:spPr>
          <a:xfrm>
            <a:off x="2594896" y="4600917"/>
            <a:ext cx="1371600"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sp>
        <p:nvSpPr>
          <p:cNvPr id="115" name="Rectangle 114">
            <a:extLst>
              <a:ext uri="{FF2B5EF4-FFF2-40B4-BE49-F238E27FC236}">
                <a16:creationId xmlns:a16="http://schemas.microsoft.com/office/drawing/2014/main" id="{E302004B-5BEA-90C4-6208-A9C6E0729FCC}"/>
              </a:ext>
            </a:extLst>
          </p:cNvPr>
          <p:cNvSpPr/>
          <p:nvPr/>
        </p:nvSpPr>
        <p:spPr>
          <a:xfrm>
            <a:off x="750748" y="1446356"/>
            <a:ext cx="2345839" cy="1131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0"/>
              </a:spcBef>
            </a:pPr>
            <a:r>
              <a:rPr lang="en-US" sz="1200" kern="1200">
                <a:solidFill>
                  <a:schemeClr val="bg2"/>
                </a:solidFill>
                <a:ea typeface="+mj-ea"/>
                <a:cs typeface="+mj-cs"/>
              </a:rPr>
              <a:t>Additional context</a:t>
            </a:r>
          </a:p>
        </p:txBody>
      </p:sp>
      <p:grpSp>
        <p:nvGrpSpPr>
          <p:cNvPr id="116" name="Group 115">
            <a:extLst>
              <a:ext uri="{FF2B5EF4-FFF2-40B4-BE49-F238E27FC236}">
                <a16:creationId xmlns:a16="http://schemas.microsoft.com/office/drawing/2014/main" id="{99CC1B1B-16DA-1A1E-C7C9-B1B1211176EF}"/>
              </a:ext>
            </a:extLst>
          </p:cNvPr>
          <p:cNvGrpSpPr/>
          <p:nvPr/>
        </p:nvGrpSpPr>
        <p:grpSpPr>
          <a:xfrm rot="5400000">
            <a:off x="1344854" y="2810617"/>
            <a:ext cx="241113" cy="185608"/>
            <a:chOff x="4777506" y="4489748"/>
            <a:chExt cx="241113" cy="185608"/>
          </a:xfrm>
        </p:grpSpPr>
        <p:sp>
          <p:nvSpPr>
            <p:cNvPr id="117" name="Freeform 116">
              <a:extLst>
                <a:ext uri="{FF2B5EF4-FFF2-40B4-BE49-F238E27FC236}">
                  <a16:creationId xmlns:a16="http://schemas.microsoft.com/office/drawing/2014/main" id="{727DC1F8-A0B6-147C-E846-5A0DA527C33D}"/>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6ABB54A1-541E-9077-F5E0-A9CE1B8483E9}"/>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19B432E-DBD3-5A68-A4E6-47C676B5D6CA}"/>
              </a:ext>
            </a:extLst>
          </p:cNvPr>
          <p:cNvGrpSpPr/>
          <p:nvPr/>
        </p:nvGrpSpPr>
        <p:grpSpPr>
          <a:xfrm>
            <a:off x="626252" y="1315883"/>
            <a:ext cx="2597150" cy="1417320"/>
            <a:chOff x="626252" y="1311142"/>
            <a:chExt cx="2597150" cy="1417320"/>
          </a:xfrm>
        </p:grpSpPr>
        <p:sp>
          <p:nvSpPr>
            <p:cNvPr id="120" name="Freeform 119">
              <a:extLst>
                <a:ext uri="{FF2B5EF4-FFF2-40B4-BE49-F238E27FC236}">
                  <a16:creationId xmlns:a16="http://schemas.microsoft.com/office/drawing/2014/main" id="{BB09FBE9-C62F-FE09-307D-12D1DC76E5E8}"/>
                </a:ext>
              </a:extLst>
            </p:cNvPr>
            <p:cNvSpPr/>
            <p:nvPr/>
          </p:nvSpPr>
          <p:spPr>
            <a:xfrm>
              <a:off x="641032" y="1317777"/>
              <a:ext cx="171450" cy="161925"/>
            </a:xfrm>
            <a:custGeom>
              <a:avLst/>
              <a:gdLst>
                <a:gd name="connsiteX0" fmla="*/ 171450 w 171450"/>
                <a:gd name="connsiteY0" fmla="*/ 0 h 161925"/>
                <a:gd name="connsiteX1" fmla="*/ 171450 w 171450"/>
                <a:gd name="connsiteY1" fmla="*/ 161925 h 161925"/>
                <a:gd name="connsiteX2" fmla="*/ 0 w 171450"/>
                <a:gd name="connsiteY2" fmla="*/ 161925 h 161925"/>
              </a:gdLst>
              <a:ahLst/>
              <a:cxnLst>
                <a:cxn ang="0">
                  <a:pos x="connsiteX0" y="connsiteY0"/>
                </a:cxn>
                <a:cxn ang="0">
                  <a:pos x="connsiteX1" y="connsiteY1"/>
                </a:cxn>
                <a:cxn ang="0">
                  <a:pos x="connsiteX2" y="connsiteY2"/>
                </a:cxn>
              </a:cxnLst>
              <a:rect l="l" t="t" r="r" b="b"/>
              <a:pathLst>
                <a:path w="171450" h="161925">
                  <a:moveTo>
                    <a:pt x="171450" y="0"/>
                  </a:moveTo>
                  <a:lnTo>
                    <a:pt x="171450" y="161925"/>
                  </a:lnTo>
                  <a:lnTo>
                    <a:pt x="0" y="161925"/>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1" name="Freeform 120">
              <a:extLst>
                <a:ext uri="{FF2B5EF4-FFF2-40B4-BE49-F238E27FC236}">
                  <a16:creationId xmlns:a16="http://schemas.microsoft.com/office/drawing/2014/main" id="{19F2B460-1160-FBB2-C78B-44F13E699F71}"/>
                </a:ext>
              </a:extLst>
            </p:cNvPr>
            <p:cNvSpPr/>
            <p:nvPr/>
          </p:nvSpPr>
          <p:spPr>
            <a:xfrm>
              <a:off x="626252" y="1311142"/>
              <a:ext cx="2597150" cy="1417320"/>
            </a:xfrm>
            <a:custGeom>
              <a:avLst/>
              <a:gdLst>
                <a:gd name="connsiteX0" fmla="*/ 177800 w 2597150"/>
                <a:gd name="connsiteY0" fmla="*/ 0 h 1981200"/>
                <a:gd name="connsiteX1" fmla="*/ 2597150 w 2597150"/>
                <a:gd name="connsiteY1" fmla="*/ 0 h 1981200"/>
                <a:gd name="connsiteX2" fmla="*/ 2597150 w 2597150"/>
                <a:gd name="connsiteY2" fmla="*/ 198120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981200"/>
                <a:gd name="connsiteX1" fmla="*/ 2597150 w 2597150"/>
                <a:gd name="connsiteY1" fmla="*/ 0 h 1981200"/>
                <a:gd name="connsiteX2" fmla="*/ 2597150 w 2597150"/>
                <a:gd name="connsiteY2" fmla="*/ 141732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417320"/>
                <a:gd name="connsiteX1" fmla="*/ 2597150 w 2597150"/>
                <a:gd name="connsiteY1" fmla="*/ 0 h 1417320"/>
                <a:gd name="connsiteX2" fmla="*/ 2597150 w 2597150"/>
                <a:gd name="connsiteY2" fmla="*/ 1417320 h 1417320"/>
                <a:gd name="connsiteX3" fmla="*/ 0 w 2597150"/>
                <a:gd name="connsiteY3" fmla="*/ 1417320 h 1417320"/>
                <a:gd name="connsiteX4" fmla="*/ 0 w 2597150"/>
                <a:gd name="connsiteY4" fmla="*/ 168275 h 1417320"/>
                <a:gd name="connsiteX5" fmla="*/ 177800 w 2597150"/>
                <a:gd name="connsiteY5"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417320">
                  <a:moveTo>
                    <a:pt x="177800" y="0"/>
                  </a:moveTo>
                  <a:lnTo>
                    <a:pt x="2597150" y="0"/>
                  </a:lnTo>
                  <a:lnTo>
                    <a:pt x="2597150" y="1417320"/>
                  </a:lnTo>
                  <a:lnTo>
                    <a:pt x="0" y="1417320"/>
                  </a:lnTo>
                  <a:lnTo>
                    <a:pt x="0" y="168275"/>
                  </a:lnTo>
                  <a:lnTo>
                    <a:pt x="177800" y="0"/>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FF7BA59D-EF5A-BCD0-638D-A39C71380C35}"/>
              </a:ext>
            </a:extLst>
          </p:cNvPr>
          <p:cNvGrpSpPr/>
          <p:nvPr/>
        </p:nvGrpSpPr>
        <p:grpSpPr>
          <a:xfrm rot="5400000">
            <a:off x="5175520" y="4106226"/>
            <a:ext cx="241113" cy="185608"/>
            <a:chOff x="4777506" y="4489748"/>
            <a:chExt cx="241113" cy="185608"/>
          </a:xfrm>
        </p:grpSpPr>
        <p:sp>
          <p:nvSpPr>
            <p:cNvPr id="153" name="Freeform 152">
              <a:extLst>
                <a:ext uri="{FF2B5EF4-FFF2-40B4-BE49-F238E27FC236}">
                  <a16:creationId xmlns:a16="http://schemas.microsoft.com/office/drawing/2014/main" id="{F3AC5015-425A-7FF2-3A32-67729F870152}"/>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D986D6E2-B665-93BC-032B-A7766C9DD473}"/>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7DB8F2B2-904E-A8C4-10E2-140378B18000}"/>
              </a:ext>
            </a:extLst>
          </p:cNvPr>
          <p:cNvGrpSpPr/>
          <p:nvPr/>
        </p:nvGrpSpPr>
        <p:grpSpPr>
          <a:xfrm rot="16200000">
            <a:off x="4923036" y="4106227"/>
            <a:ext cx="241113" cy="185608"/>
            <a:chOff x="4777506" y="4489748"/>
            <a:chExt cx="241113" cy="185608"/>
          </a:xfrm>
        </p:grpSpPr>
        <p:sp>
          <p:nvSpPr>
            <p:cNvPr id="157" name="Freeform 156">
              <a:extLst>
                <a:ext uri="{FF2B5EF4-FFF2-40B4-BE49-F238E27FC236}">
                  <a16:creationId xmlns:a16="http://schemas.microsoft.com/office/drawing/2014/main" id="{A08A37D6-8139-D822-A533-9720120B74D8}"/>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F64DAD9E-7D7B-7220-EB8E-74539D6B68CD}"/>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E9F09CBE-A94F-8996-0573-4FCE565B9F1A}"/>
              </a:ext>
            </a:extLst>
          </p:cNvPr>
          <p:cNvGrpSpPr/>
          <p:nvPr/>
        </p:nvGrpSpPr>
        <p:grpSpPr>
          <a:xfrm>
            <a:off x="5962442" y="4841137"/>
            <a:ext cx="241113" cy="185608"/>
            <a:chOff x="4777506" y="4489748"/>
            <a:chExt cx="241113" cy="185608"/>
          </a:xfrm>
        </p:grpSpPr>
        <p:sp>
          <p:nvSpPr>
            <p:cNvPr id="160" name="Freeform 159">
              <a:extLst>
                <a:ext uri="{FF2B5EF4-FFF2-40B4-BE49-F238E27FC236}">
                  <a16:creationId xmlns:a16="http://schemas.microsoft.com/office/drawing/2014/main" id="{C6848307-63B9-3516-E39E-D53EED329C4E}"/>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98C5A1A6-5BE6-2733-245E-EC332AC84359}"/>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35F12E1A-95C2-74A2-89FA-051FEC78E228}"/>
              </a:ext>
            </a:extLst>
          </p:cNvPr>
          <p:cNvGrpSpPr/>
          <p:nvPr/>
        </p:nvGrpSpPr>
        <p:grpSpPr>
          <a:xfrm>
            <a:off x="7818538" y="4841137"/>
            <a:ext cx="241113" cy="185608"/>
            <a:chOff x="4777506" y="4489748"/>
            <a:chExt cx="241113" cy="185608"/>
          </a:xfrm>
        </p:grpSpPr>
        <p:sp>
          <p:nvSpPr>
            <p:cNvPr id="163" name="Freeform 162">
              <a:extLst>
                <a:ext uri="{FF2B5EF4-FFF2-40B4-BE49-F238E27FC236}">
                  <a16:creationId xmlns:a16="http://schemas.microsoft.com/office/drawing/2014/main" id="{D0A96FA8-2D96-3CA3-0A07-1C91284698AC}"/>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8E5FCD8C-AF30-91A6-8829-B1A42BD7D02F}"/>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5E0AA1D4-4660-DDEA-EB11-CAEBC7F3111E}"/>
              </a:ext>
            </a:extLst>
          </p:cNvPr>
          <p:cNvGrpSpPr/>
          <p:nvPr/>
        </p:nvGrpSpPr>
        <p:grpSpPr>
          <a:xfrm>
            <a:off x="9674634" y="4841137"/>
            <a:ext cx="241113" cy="185608"/>
            <a:chOff x="4777506" y="4489748"/>
            <a:chExt cx="241113" cy="185608"/>
          </a:xfrm>
        </p:grpSpPr>
        <p:sp>
          <p:nvSpPr>
            <p:cNvPr id="166" name="Freeform 165">
              <a:extLst>
                <a:ext uri="{FF2B5EF4-FFF2-40B4-BE49-F238E27FC236}">
                  <a16:creationId xmlns:a16="http://schemas.microsoft.com/office/drawing/2014/main" id="{7206F2EE-9C44-3CC1-8AE8-77C918974D8B}"/>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1F11EF0B-CC90-3F2E-4459-014DFE858746}"/>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BFEEA9B-F4DB-433C-71C7-C1CC85673BE2}"/>
              </a:ext>
            </a:extLst>
          </p:cNvPr>
          <p:cNvGrpSpPr/>
          <p:nvPr/>
        </p:nvGrpSpPr>
        <p:grpSpPr>
          <a:xfrm>
            <a:off x="5314830" y="5613487"/>
            <a:ext cx="1330221" cy="389434"/>
            <a:chOff x="3476917" y="5715772"/>
            <a:chExt cx="1330221" cy="389434"/>
          </a:xfrm>
        </p:grpSpPr>
        <p:sp>
          <p:nvSpPr>
            <p:cNvPr id="6" name="TextBox 5">
              <a:extLst>
                <a:ext uri="{FF2B5EF4-FFF2-40B4-BE49-F238E27FC236}">
                  <a16:creationId xmlns:a16="http://schemas.microsoft.com/office/drawing/2014/main" id="{135518DE-417A-5038-5356-27D13384059A}"/>
                </a:ext>
              </a:extLst>
            </p:cNvPr>
            <p:cNvSpPr txBox="1"/>
            <p:nvPr/>
          </p:nvSpPr>
          <p:spPr>
            <a:xfrm>
              <a:off x="3840848" y="5715772"/>
              <a:ext cx="966290" cy="286232"/>
            </a:xfrm>
            <a:prstGeom prst="rect">
              <a:avLst/>
            </a:prstGeom>
            <a:noFill/>
          </p:spPr>
          <p:txBody>
            <a:bodyPr wrap="square">
              <a:spAutoFit/>
            </a:bodyPr>
            <a:lstStyle/>
            <a:p>
              <a:r>
                <a:rPr lang="en-US" sz="1400" kern="1200">
                  <a:solidFill>
                    <a:schemeClr val="bg2"/>
                  </a:solidFill>
                  <a:ea typeface="+mj-ea"/>
                  <a:cs typeface="+mj-cs"/>
                </a:rPr>
                <a:t>Retrieval</a:t>
              </a:r>
              <a:endParaRPr lang="en-US" sz="1400">
                <a:solidFill>
                  <a:schemeClr val="bg2"/>
                </a:solidFill>
              </a:endParaRPr>
            </a:p>
          </p:txBody>
        </p:sp>
        <p:sp>
          <p:nvSpPr>
            <p:cNvPr id="7" name="TextBox 6">
              <a:extLst>
                <a:ext uri="{FF2B5EF4-FFF2-40B4-BE49-F238E27FC236}">
                  <a16:creationId xmlns:a16="http://schemas.microsoft.com/office/drawing/2014/main" id="{622855DC-2ECE-F2F5-CC2C-264F30F0C24C}"/>
                </a:ext>
              </a:extLst>
            </p:cNvPr>
            <p:cNvSpPr txBox="1"/>
            <p:nvPr/>
          </p:nvSpPr>
          <p:spPr>
            <a:xfrm>
              <a:off x="3476917" y="5735105"/>
              <a:ext cx="405699" cy="370101"/>
            </a:xfrm>
            <a:prstGeom prst="rect">
              <a:avLst/>
            </a:prstGeom>
            <a:noFill/>
          </p:spPr>
          <p:txBody>
            <a:bodyPr wrap="square">
              <a:spAutoFit/>
            </a:bodyPr>
            <a:lstStyle/>
            <a:p>
              <a:pPr algn="ctr"/>
              <a:r>
                <a:rPr lang="en-US" sz="2000"/>
                <a:t>🧠</a:t>
              </a:r>
            </a:p>
          </p:txBody>
        </p:sp>
      </p:grpSp>
      <p:grpSp>
        <p:nvGrpSpPr>
          <p:cNvPr id="10" name="Group 9">
            <a:extLst>
              <a:ext uri="{FF2B5EF4-FFF2-40B4-BE49-F238E27FC236}">
                <a16:creationId xmlns:a16="http://schemas.microsoft.com/office/drawing/2014/main" id="{4939A271-D1B9-ADB0-3225-AA07462657C8}"/>
              </a:ext>
            </a:extLst>
          </p:cNvPr>
          <p:cNvGrpSpPr/>
          <p:nvPr/>
        </p:nvGrpSpPr>
        <p:grpSpPr>
          <a:xfrm>
            <a:off x="9054669" y="5613487"/>
            <a:ext cx="1513002" cy="394330"/>
            <a:chOff x="9734804" y="5736195"/>
            <a:chExt cx="1513002" cy="394330"/>
          </a:xfrm>
        </p:grpSpPr>
        <p:sp>
          <p:nvSpPr>
            <p:cNvPr id="2" name="TextBox 1">
              <a:extLst>
                <a:ext uri="{FF2B5EF4-FFF2-40B4-BE49-F238E27FC236}">
                  <a16:creationId xmlns:a16="http://schemas.microsoft.com/office/drawing/2014/main" id="{56621A75-A8DF-AF0D-673A-1B38C89056D4}"/>
                </a:ext>
              </a:extLst>
            </p:cNvPr>
            <p:cNvSpPr txBox="1"/>
            <p:nvPr/>
          </p:nvSpPr>
          <p:spPr>
            <a:xfrm>
              <a:off x="10105370" y="5736195"/>
              <a:ext cx="1142436" cy="286232"/>
            </a:xfrm>
            <a:prstGeom prst="rect">
              <a:avLst/>
            </a:prstGeom>
            <a:noFill/>
          </p:spPr>
          <p:txBody>
            <a:bodyPr wrap="square">
              <a:spAutoFit/>
            </a:bodyPr>
            <a:lstStyle/>
            <a:p>
              <a:r>
                <a:rPr lang="en-US" sz="1400" kern="1200">
                  <a:solidFill>
                    <a:schemeClr val="bg2"/>
                  </a:solidFill>
                  <a:ea typeface="+mj-ea"/>
                  <a:cs typeface="+mj-cs"/>
                </a:rPr>
                <a:t>Generation</a:t>
              </a:r>
              <a:endParaRPr lang="en-US" sz="1400">
                <a:solidFill>
                  <a:schemeClr val="bg2"/>
                </a:solidFill>
              </a:endParaRPr>
            </a:p>
          </p:txBody>
        </p:sp>
        <p:sp>
          <p:nvSpPr>
            <p:cNvPr id="8" name="TextBox 7">
              <a:extLst>
                <a:ext uri="{FF2B5EF4-FFF2-40B4-BE49-F238E27FC236}">
                  <a16:creationId xmlns:a16="http://schemas.microsoft.com/office/drawing/2014/main" id="{90BCB1C9-61DA-5457-73BC-E76F3D8EEA88}"/>
                </a:ext>
              </a:extLst>
            </p:cNvPr>
            <p:cNvSpPr txBox="1"/>
            <p:nvPr/>
          </p:nvSpPr>
          <p:spPr>
            <a:xfrm>
              <a:off x="9734804" y="5760424"/>
              <a:ext cx="483508" cy="370101"/>
            </a:xfrm>
            <a:prstGeom prst="rect">
              <a:avLst/>
            </a:prstGeom>
            <a:noFill/>
          </p:spPr>
          <p:txBody>
            <a:bodyPr wrap="square" anchor="ctr">
              <a:spAutoFit/>
            </a:bodyPr>
            <a:lstStyle/>
            <a:p>
              <a:pPr algn="ctr"/>
              <a:r>
                <a:rPr lang="en-CA" sz="2000" u="none" strike="noStrike">
                  <a:solidFill>
                    <a:srgbClr val="000000"/>
                  </a:solidFill>
                  <a:effectLst/>
                  <a:latin typeface="Arial" panose="020B0604020202020204" pitchFamily="34" charset="0"/>
                </a:rPr>
                <a:t>🤩</a:t>
              </a:r>
              <a:endParaRPr lang="en-US" sz="2000"/>
            </a:p>
          </p:txBody>
        </p:sp>
      </p:grpSp>
      <p:grpSp>
        <p:nvGrpSpPr>
          <p:cNvPr id="11" name="Group 10">
            <a:extLst>
              <a:ext uri="{FF2B5EF4-FFF2-40B4-BE49-F238E27FC236}">
                <a16:creationId xmlns:a16="http://schemas.microsoft.com/office/drawing/2014/main" id="{7CD40323-9181-4D74-40DB-AB5565C77CC6}"/>
              </a:ext>
            </a:extLst>
          </p:cNvPr>
          <p:cNvGrpSpPr/>
          <p:nvPr/>
        </p:nvGrpSpPr>
        <p:grpSpPr>
          <a:xfrm>
            <a:off x="7074130" y="5602610"/>
            <a:ext cx="1923426" cy="481157"/>
            <a:chOff x="7335082" y="5713859"/>
            <a:chExt cx="1746537" cy="481157"/>
          </a:xfrm>
        </p:grpSpPr>
        <p:sp>
          <p:nvSpPr>
            <p:cNvPr id="4" name="TextBox 3">
              <a:extLst>
                <a:ext uri="{FF2B5EF4-FFF2-40B4-BE49-F238E27FC236}">
                  <a16:creationId xmlns:a16="http://schemas.microsoft.com/office/drawing/2014/main" id="{F57B7F3D-1253-E9A3-9F90-234DFB2EA471}"/>
                </a:ext>
              </a:extLst>
            </p:cNvPr>
            <p:cNvSpPr txBox="1"/>
            <p:nvPr/>
          </p:nvSpPr>
          <p:spPr>
            <a:xfrm>
              <a:off x="7615400" y="5750174"/>
              <a:ext cx="1466219" cy="286232"/>
            </a:xfrm>
            <a:prstGeom prst="rect">
              <a:avLst/>
            </a:prstGeom>
            <a:noFill/>
          </p:spPr>
          <p:txBody>
            <a:bodyPr wrap="square">
              <a:spAutoFit/>
            </a:bodyPr>
            <a:lstStyle/>
            <a:p>
              <a:r>
                <a:rPr lang="en-US" sz="1400" kern="1200">
                  <a:solidFill>
                    <a:schemeClr val="bg2"/>
                  </a:solidFill>
                  <a:ea typeface="+mj-ea"/>
                  <a:cs typeface="+mj-cs"/>
                </a:rPr>
                <a:t>Augmentation</a:t>
              </a:r>
              <a:endParaRPr lang="en-US" sz="1400">
                <a:solidFill>
                  <a:schemeClr val="bg2"/>
                </a:solidFill>
              </a:endParaRPr>
            </a:p>
          </p:txBody>
        </p:sp>
        <p:sp>
          <p:nvSpPr>
            <p:cNvPr id="9" name="TextBox 8">
              <a:extLst>
                <a:ext uri="{FF2B5EF4-FFF2-40B4-BE49-F238E27FC236}">
                  <a16:creationId xmlns:a16="http://schemas.microsoft.com/office/drawing/2014/main" id="{FD90F26A-AA1E-668F-B781-1F6988C5D940}"/>
                </a:ext>
              </a:extLst>
            </p:cNvPr>
            <p:cNvSpPr txBox="1"/>
            <p:nvPr/>
          </p:nvSpPr>
          <p:spPr>
            <a:xfrm>
              <a:off x="7335082" y="5713859"/>
              <a:ext cx="444417" cy="481157"/>
            </a:xfrm>
            <a:prstGeom prst="rect">
              <a:avLst/>
            </a:prstGeom>
            <a:noFill/>
          </p:spPr>
          <p:txBody>
            <a:bodyPr wrap="square">
              <a:spAutoFit/>
            </a:bodyPr>
            <a:lstStyle/>
            <a:p>
              <a:pPr algn="ctr"/>
              <a:r>
                <a:rPr lang="en-CA" sz="2800" b="1" i="0" u="none" strike="noStrike">
                  <a:solidFill>
                    <a:srgbClr val="000000"/>
                  </a:solidFill>
                  <a:effectLst/>
                </a:rPr>
                <a:t>✨</a:t>
              </a:r>
              <a:endParaRPr lang="en-US" sz="2800"/>
            </a:p>
          </p:txBody>
        </p:sp>
      </p:grpSp>
      <p:grpSp>
        <p:nvGrpSpPr>
          <p:cNvPr id="23" name="Group 22">
            <a:extLst>
              <a:ext uri="{FF2B5EF4-FFF2-40B4-BE49-F238E27FC236}">
                <a16:creationId xmlns:a16="http://schemas.microsoft.com/office/drawing/2014/main" id="{34016D96-7750-B18A-C8DF-AAEDD33712B5}"/>
              </a:ext>
            </a:extLst>
          </p:cNvPr>
          <p:cNvGrpSpPr/>
          <p:nvPr/>
        </p:nvGrpSpPr>
        <p:grpSpPr>
          <a:xfrm>
            <a:off x="749181" y="4531858"/>
            <a:ext cx="1451415" cy="1209018"/>
            <a:chOff x="596781" y="4379458"/>
            <a:chExt cx="1451415" cy="1209018"/>
          </a:xfrm>
        </p:grpSpPr>
        <p:sp>
          <p:nvSpPr>
            <p:cNvPr id="24" name="Rectangle 23">
              <a:extLst>
                <a:ext uri="{FF2B5EF4-FFF2-40B4-BE49-F238E27FC236}">
                  <a16:creationId xmlns:a16="http://schemas.microsoft.com/office/drawing/2014/main" id="{5E519573-3200-57E0-FD39-4D64E6E4679F}"/>
                </a:ext>
              </a:extLst>
            </p:cNvPr>
            <p:cNvSpPr/>
            <p:nvPr/>
          </p:nvSpPr>
          <p:spPr>
            <a:xfrm>
              <a:off x="603605" y="4705938"/>
              <a:ext cx="1444591"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bg2"/>
                  </a:solidFill>
                  <a:ea typeface="+mj-ea"/>
                  <a:cs typeface="+mj-cs"/>
                </a:rPr>
                <a:t>Questions</a:t>
              </a:r>
            </a:p>
          </p:txBody>
        </p:sp>
        <p:sp>
          <p:nvSpPr>
            <p:cNvPr id="25" name="Rounded Rectangle 24">
              <a:extLst>
                <a:ext uri="{FF2B5EF4-FFF2-40B4-BE49-F238E27FC236}">
                  <a16:creationId xmlns:a16="http://schemas.microsoft.com/office/drawing/2014/main" id="{50CBDF35-BC71-ABE2-1102-B1CB5BF1BB81}"/>
                </a:ext>
              </a:extLst>
            </p:cNvPr>
            <p:cNvSpPr/>
            <p:nvPr/>
          </p:nvSpPr>
          <p:spPr>
            <a:xfrm>
              <a:off x="596781" y="4379458"/>
              <a:ext cx="1451415" cy="1209018"/>
            </a:xfrm>
            <a:prstGeom prst="roundRect">
              <a:avLst>
                <a:gd name="adj" fmla="val 4572"/>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8A4200F-08CE-840D-4EEC-A5048D2A3BB0}"/>
                </a:ext>
              </a:extLst>
            </p:cNvPr>
            <p:cNvGrpSpPr/>
            <p:nvPr/>
          </p:nvGrpSpPr>
          <p:grpSpPr>
            <a:xfrm>
              <a:off x="716507" y="4506482"/>
              <a:ext cx="353364" cy="72433"/>
              <a:chOff x="748494" y="1394515"/>
              <a:chExt cx="526143" cy="114251"/>
            </a:xfrm>
          </p:grpSpPr>
          <p:sp>
            <p:nvSpPr>
              <p:cNvPr id="27" name="Oval 26">
                <a:extLst>
                  <a:ext uri="{FF2B5EF4-FFF2-40B4-BE49-F238E27FC236}">
                    <a16:creationId xmlns:a16="http://schemas.microsoft.com/office/drawing/2014/main" id="{8A91D6B7-665F-03AD-33F2-374F014627D1}"/>
                  </a:ext>
                </a:extLst>
              </p:cNvPr>
              <p:cNvSpPr/>
              <p:nvPr/>
            </p:nvSpPr>
            <p:spPr>
              <a:xfrm>
                <a:off x="748494"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28" name="Oval 27">
                <a:extLst>
                  <a:ext uri="{FF2B5EF4-FFF2-40B4-BE49-F238E27FC236}">
                    <a16:creationId xmlns:a16="http://schemas.microsoft.com/office/drawing/2014/main" id="{28EEFED3-72F5-0833-C166-202A1CFC8433}"/>
                  </a:ext>
                </a:extLst>
              </p:cNvPr>
              <p:cNvSpPr/>
              <p:nvPr/>
            </p:nvSpPr>
            <p:spPr>
              <a:xfrm>
                <a:off x="962678"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29" name="Oval 28">
                <a:extLst>
                  <a:ext uri="{FF2B5EF4-FFF2-40B4-BE49-F238E27FC236}">
                    <a16:creationId xmlns:a16="http://schemas.microsoft.com/office/drawing/2014/main" id="{1ADF5F2A-20C9-C0E4-E0D2-F9EE0B1E5189}"/>
                  </a:ext>
                </a:extLst>
              </p:cNvPr>
              <p:cNvSpPr/>
              <p:nvPr/>
            </p:nvSpPr>
            <p:spPr>
              <a:xfrm>
                <a:off x="1160386"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grpSp>
      </p:grpSp>
      <p:grpSp>
        <p:nvGrpSpPr>
          <p:cNvPr id="33" name="Group 32">
            <a:extLst>
              <a:ext uri="{FF2B5EF4-FFF2-40B4-BE49-F238E27FC236}">
                <a16:creationId xmlns:a16="http://schemas.microsoft.com/office/drawing/2014/main" id="{0EDEE0B2-C68C-C1CB-9EF1-A5F5A1663BC0}"/>
              </a:ext>
            </a:extLst>
          </p:cNvPr>
          <p:cNvGrpSpPr/>
          <p:nvPr/>
        </p:nvGrpSpPr>
        <p:grpSpPr>
          <a:xfrm>
            <a:off x="10047286" y="4344460"/>
            <a:ext cx="1476633" cy="925351"/>
            <a:chOff x="10003277" y="3078143"/>
            <a:chExt cx="1476633" cy="925351"/>
          </a:xfrm>
        </p:grpSpPr>
        <p:sp>
          <p:nvSpPr>
            <p:cNvPr id="36" name="Rectangle 35">
              <a:extLst>
                <a:ext uri="{FF2B5EF4-FFF2-40B4-BE49-F238E27FC236}">
                  <a16:creationId xmlns:a16="http://schemas.microsoft.com/office/drawing/2014/main" id="{E016C191-281C-2398-773B-F9935E7057A8}"/>
                </a:ext>
              </a:extLst>
            </p:cNvPr>
            <p:cNvSpPr/>
            <p:nvPr/>
          </p:nvSpPr>
          <p:spPr>
            <a:xfrm>
              <a:off x="10003277" y="3262946"/>
              <a:ext cx="147221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bg2"/>
                  </a:solidFill>
                  <a:ea typeface="+mj-ea"/>
                  <a:cs typeface="+mj-cs"/>
                </a:rPr>
                <a:t>Answer</a:t>
              </a:r>
            </a:p>
          </p:txBody>
        </p:sp>
        <p:sp>
          <p:nvSpPr>
            <p:cNvPr id="37" name="Rounded Rectangle 36">
              <a:extLst>
                <a:ext uri="{FF2B5EF4-FFF2-40B4-BE49-F238E27FC236}">
                  <a16:creationId xmlns:a16="http://schemas.microsoft.com/office/drawing/2014/main" id="{1D527E4F-802C-3CF7-D7BF-0273866DECCF}"/>
                </a:ext>
              </a:extLst>
            </p:cNvPr>
            <p:cNvSpPr/>
            <p:nvPr/>
          </p:nvSpPr>
          <p:spPr>
            <a:xfrm>
              <a:off x="10003277" y="3078143"/>
              <a:ext cx="1476633" cy="925351"/>
            </a:xfrm>
            <a:prstGeom prst="roundRect">
              <a:avLst>
                <a:gd name="adj" fmla="val 4572"/>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772EED32-325B-42F4-219D-39F9C2B2A1C0}"/>
                </a:ext>
              </a:extLst>
            </p:cNvPr>
            <p:cNvGrpSpPr/>
            <p:nvPr/>
          </p:nvGrpSpPr>
          <p:grpSpPr>
            <a:xfrm>
              <a:off x="10115119" y="3211798"/>
              <a:ext cx="353366" cy="72443"/>
              <a:chOff x="780127" y="1475006"/>
              <a:chExt cx="526148" cy="114264"/>
            </a:xfrm>
          </p:grpSpPr>
          <p:sp>
            <p:nvSpPr>
              <p:cNvPr id="39" name="Oval 38">
                <a:extLst>
                  <a:ext uri="{FF2B5EF4-FFF2-40B4-BE49-F238E27FC236}">
                    <a16:creationId xmlns:a16="http://schemas.microsoft.com/office/drawing/2014/main" id="{FB89988F-7E00-25DD-738F-C710B8DD3470}"/>
                  </a:ext>
                </a:extLst>
              </p:cNvPr>
              <p:cNvSpPr/>
              <p:nvPr/>
            </p:nvSpPr>
            <p:spPr>
              <a:xfrm>
                <a:off x="780127" y="1475019"/>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40" name="Oval 39">
                <a:extLst>
                  <a:ext uri="{FF2B5EF4-FFF2-40B4-BE49-F238E27FC236}">
                    <a16:creationId xmlns:a16="http://schemas.microsoft.com/office/drawing/2014/main" id="{78C530F7-C640-EC11-A80B-C82E17C426A9}"/>
                  </a:ext>
                </a:extLst>
              </p:cNvPr>
              <p:cNvSpPr/>
              <p:nvPr/>
            </p:nvSpPr>
            <p:spPr>
              <a:xfrm>
                <a:off x="994317" y="1475017"/>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41" name="Oval 40">
                <a:extLst>
                  <a:ext uri="{FF2B5EF4-FFF2-40B4-BE49-F238E27FC236}">
                    <a16:creationId xmlns:a16="http://schemas.microsoft.com/office/drawing/2014/main" id="{296318B3-E542-80E9-F384-E978CAE9D212}"/>
                  </a:ext>
                </a:extLst>
              </p:cNvPr>
              <p:cNvSpPr/>
              <p:nvPr/>
            </p:nvSpPr>
            <p:spPr>
              <a:xfrm>
                <a:off x="1192024" y="1475006"/>
                <a:ext cx="114251" cy="114252"/>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grpSp>
      </p:grpSp>
      <p:grpSp>
        <p:nvGrpSpPr>
          <p:cNvPr id="13" name="Group 12">
            <a:extLst>
              <a:ext uri="{FF2B5EF4-FFF2-40B4-BE49-F238E27FC236}">
                <a16:creationId xmlns:a16="http://schemas.microsoft.com/office/drawing/2014/main" id="{F3FCC4D8-DA1C-3802-2E41-6A26E6968F9E}"/>
              </a:ext>
            </a:extLst>
          </p:cNvPr>
          <p:cNvGrpSpPr/>
          <p:nvPr/>
        </p:nvGrpSpPr>
        <p:grpSpPr>
          <a:xfrm>
            <a:off x="2275526" y="3609201"/>
            <a:ext cx="2089910" cy="1225554"/>
            <a:chOff x="2275526" y="3609201"/>
            <a:chExt cx="2089910" cy="1225554"/>
          </a:xfrm>
        </p:grpSpPr>
        <p:grpSp>
          <p:nvGrpSpPr>
            <p:cNvPr id="15" name="Group 14">
              <a:extLst>
                <a:ext uri="{FF2B5EF4-FFF2-40B4-BE49-F238E27FC236}">
                  <a16:creationId xmlns:a16="http://schemas.microsoft.com/office/drawing/2014/main" id="{02D18A0B-EF08-D2AF-EE32-6FFB87F59559}"/>
                </a:ext>
              </a:extLst>
            </p:cNvPr>
            <p:cNvGrpSpPr/>
            <p:nvPr/>
          </p:nvGrpSpPr>
          <p:grpSpPr>
            <a:xfrm>
              <a:off x="2498187" y="3688657"/>
              <a:ext cx="1632991" cy="1041837"/>
              <a:chOff x="2498187" y="3020395"/>
              <a:chExt cx="1632991" cy="1041837"/>
            </a:xfrm>
          </p:grpSpPr>
          <p:pic>
            <p:nvPicPr>
              <p:cNvPr id="52" name="Graphic 51">
                <a:extLst>
                  <a:ext uri="{FF2B5EF4-FFF2-40B4-BE49-F238E27FC236}">
                    <a16:creationId xmlns:a16="http://schemas.microsoft.com/office/drawing/2014/main" id="{B84DF354-73D6-61CC-318A-D86389FA83D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498187" y="3020395"/>
                <a:ext cx="1632991" cy="1041837"/>
              </a:xfrm>
              <a:prstGeom prst="rect">
                <a:avLst/>
              </a:prstGeom>
            </p:spPr>
          </p:pic>
          <p:sp>
            <p:nvSpPr>
              <p:cNvPr id="53" name="Rectangle 52">
                <a:extLst>
                  <a:ext uri="{FF2B5EF4-FFF2-40B4-BE49-F238E27FC236}">
                    <a16:creationId xmlns:a16="http://schemas.microsoft.com/office/drawing/2014/main" id="{1525E784-6D65-4C04-DF9E-8E415563FBEE}"/>
                  </a:ext>
                </a:extLst>
              </p:cNvPr>
              <p:cNvSpPr/>
              <p:nvPr/>
            </p:nvSpPr>
            <p:spPr>
              <a:xfrm>
                <a:off x="2594896" y="3310611"/>
                <a:ext cx="13673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grpSp>
        <p:grpSp>
          <p:nvGrpSpPr>
            <p:cNvPr id="19" name="Group 18">
              <a:extLst>
                <a:ext uri="{FF2B5EF4-FFF2-40B4-BE49-F238E27FC236}">
                  <a16:creationId xmlns:a16="http://schemas.microsoft.com/office/drawing/2014/main" id="{B62AE618-A116-44FE-4A91-EC65A3142910}"/>
                </a:ext>
              </a:extLst>
            </p:cNvPr>
            <p:cNvGrpSpPr/>
            <p:nvPr/>
          </p:nvGrpSpPr>
          <p:grpSpPr>
            <a:xfrm rot="1800000">
              <a:off x="2284166" y="3609201"/>
              <a:ext cx="241113" cy="185608"/>
              <a:chOff x="4777506" y="4489748"/>
              <a:chExt cx="241113" cy="185608"/>
            </a:xfrm>
          </p:grpSpPr>
          <p:sp>
            <p:nvSpPr>
              <p:cNvPr id="49" name="Freeform 48">
                <a:extLst>
                  <a:ext uri="{FF2B5EF4-FFF2-40B4-BE49-F238E27FC236}">
                    <a16:creationId xmlns:a16="http://schemas.microsoft.com/office/drawing/2014/main" id="{78466279-92C7-3DAE-00D8-009C7F84DD80}"/>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69E362DA-5D7C-6071-25B0-CC929E3D44A3}"/>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56727E7-8E13-2909-B51B-E0F2C20CF764}"/>
                </a:ext>
              </a:extLst>
            </p:cNvPr>
            <p:cNvGrpSpPr/>
            <p:nvPr/>
          </p:nvGrpSpPr>
          <p:grpSpPr>
            <a:xfrm rot="1800000">
              <a:off x="4124323" y="4636240"/>
              <a:ext cx="241113" cy="185608"/>
              <a:chOff x="4777506" y="4489748"/>
              <a:chExt cx="241113" cy="185608"/>
            </a:xfrm>
          </p:grpSpPr>
          <p:sp>
            <p:nvSpPr>
              <p:cNvPr id="46" name="Freeform 45">
                <a:extLst>
                  <a:ext uri="{FF2B5EF4-FFF2-40B4-BE49-F238E27FC236}">
                    <a16:creationId xmlns:a16="http://schemas.microsoft.com/office/drawing/2014/main" id="{9F489227-8027-73FE-2B14-10DE7936DB10}"/>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A1F3305F-F187-4B6F-5B10-D48EDF59EA3B}"/>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EB22AAE-016A-D703-226A-675A1CD737A4}"/>
                </a:ext>
              </a:extLst>
            </p:cNvPr>
            <p:cNvGrpSpPr/>
            <p:nvPr/>
          </p:nvGrpSpPr>
          <p:grpSpPr>
            <a:xfrm rot="19800000">
              <a:off x="4115040" y="3623165"/>
              <a:ext cx="241113" cy="185608"/>
              <a:chOff x="4777506" y="4489748"/>
              <a:chExt cx="241113" cy="185608"/>
            </a:xfrm>
          </p:grpSpPr>
          <p:sp>
            <p:nvSpPr>
              <p:cNvPr id="32" name="Freeform 31">
                <a:extLst>
                  <a:ext uri="{FF2B5EF4-FFF2-40B4-BE49-F238E27FC236}">
                    <a16:creationId xmlns:a16="http://schemas.microsoft.com/office/drawing/2014/main" id="{84192CF0-DCD7-F75E-E836-CE0C489F8A78}"/>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8722C2E-B53E-8C61-C2D3-D0E6DAD7E277}"/>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B44D6AF0-CACE-411E-0EA6-E22E413F6F7F}"/>
                </a:ext>
              </a:extLst>
            </p:cNvPr>
            <p:cNvGrpSpPr/>
            <p:nvPr/>
          </p:nvGrpSpPr>
          <p:grpSpPr>
            <a:xfrm rot="19800000">
              <a:off x="2275526" y="4649147"/>
              <a:ext cx="241113" cy="185608"/>
              <a:chOff x="4777506" y="4489748"/>
              <a:chExt cx="241113" cy="185608"/>
            </a:xfrm>
          </p:grpSpPr>
          <p:sp>
            <p:nvSpPr>
              <p:cNvPr id="30" name="Freeform 29">
                <a:extLst>
                  <a:ext uri="{FF2B5EF4-FFF2-40B4-BE49-F238E27FC236}">
                    <a16:creationId xmlns:a16="http://schemas.microsoft.com/office/drawing/2014/main" id="{63EE51F6-470E-A28C-80BE-635692D41A05}"/>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C55942B6-A4E3-4A29-1BB7-48E364D7266A}"/>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29879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E0A74-5282-F571-FEAC-884DDE35A203}"/>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BB62DF40-F51B-5375-9AB8-1F5F1F8C73C6}"/>
              </a:ext>
            </a:extLst>
          </p:cNvPr>
          <p:cNvSpPr/>
          <p:nvPr/>
        </p:nvSpPr>
        <p:spPr>
          <a:xfrm>
            <a:off x="5162206" y="5520419"/>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E2BB9E9-9DCF-626A-937F-38E3F1460984}"/>
              </a:ext>
            </a:extLst>
          </p:cNvPr>
          <p:cNvSpPr/>
          <p:nvPr/>
        </p:nvSpPr>
        <p:spPr>
          <a:xfrm>
            <a:off x="9003342" y="5512877"/>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26288FE6-5C7A-7CC8-E1A0-026ED356E18A}"/>
              </a:ext>
            </a:extLst>
          </p:cNvPr>
          <p:cNvSpPr/>
          <p:nvPr/>
        </p:nvSpPr>
        <p:spPr>
          <a:xfrm>
            <a:off x="7121799" y="5520419"/>
            <a:ext cx="1645920" cy="507821"/>
          </a:xfrm>
          <a:prstGeom prst="roundRect">
            <a:avLst>
              <a:gd name="adj" fmla="val 22480"/>
            </a:avLst>
          </a:prstGeom>
          <a:gradFill>
            <a:gsLst>
              <a:gs pos="50000">
                <a:srgbClr val="D7E8F0"/>
              </a:gs>
              <a:gs pos="0">
                <a:srgbClr val="B9D6E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Graphic 142">
            <a:extLst>
              <a:ext uri="{FF2B5EF4-FFF2-40B4-BE49-F238E27FC236}">
                <a16:creationId xmlns:a16="http://schemas.microsoft.com/office/drawing/2014/main" id="{87B5D537-496D-7639-5200-21C6896552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47112" y="3037329"/>
            <a:ext cx="1632991" cy="1041837"/>
          </a:xfrm>
          <a:prstGeom prst="rect">
            <a:avLst/>
          </a:prstGeom>
        </p:spPr>
      </p:pic>
      <p:pic>
        <p:nvPicPr>
          <p:cNvPr id="144" name="Graphic 143">
            <a:extLst>
              <a:ext uri="{FF2B5EF4-FFF2-40B4-BE49-F238E27FC236}">
                <a16:creationId xmlns:a16="http://schemas.microsoft.com/office/drawing/2014/main" id="{C88B5575-6086-B8B8-0762-5BB153B2B4E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203554" y="4320219"/>
            <a:ext cx="1632991" cy="1041837"/>
          </a:xfrm>
          <a:prstGeom prst="rect">
            <a:avLst/>
          </a:prstGeom>
        </p:spPr>
      </p:pic>
      <p:pic>
        <p:nvPicPr>
          <p:cNvPr id="145" name="Graphic 144">
            <a:extLst>
              <a:ext uri="{FF2B5EF4-FFF2-40B4-BE49-F238E27FC236}">
                <a16:creationId xmlns:a16="http://schemas.microsoft.com/office/drawing/2014/main" id="{2ED2665E-039A-13AD-2AA9-06601108BE1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066474" y="4320219"/>
            <a:ext cx="1632991" cy="1041837"/>
          </a:xfrm>
          <a:prstGeom prst="rect">
            <a:avLst/>
          </a:prstGeom>
        </p:spPr>
      </p:pic>
      <p:pic>
        <p:nvPicPr>
          <p:cNvPr id="147" name="Graphic 146">
            <a:extLst>
              <a:ext uri="{FF2B5EF4-FFF2-40B4-BE49-F238E27FC236}">
                <a16:creationId xmlns:a16="http://schemas.microsoft.com/office/drawing/2014/main" id="{F5FD1E8E-6C8D-FF27-CC74-4A4DE5AFD9D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54283" y="4320219"/>
            <a:ext cx="1632991" cy="1041837"/>
          </a:xfrm>
          <a:prstGeom prst="rect">
            <a:avLst/>
          </a:prstGeom>
        </p:spPr>
      </p:pic>
      <p:sp>
        <p:nvSpPr>
          <p:cNvPr id="3" name="Title 2">
            <a:extLst>
              <a:ext uri="{FF2B5EF4-FFF2-40B4-BE49-F238E27FC236}">
                <a16:creationId xmlns:a16="http://schemas.microsoft.com/office/drawing/2014/main" id="{9453AAE8-5B36-263F-A05A-3AF8173DB486}"/>
              </a:ext>
            </a:extLst>
          </p:cNvPr>
          <p:cNvSpPr>
            <a:spLocks noGrp="1"/>
          </p:cNvSpPr>
          <p:nvPr>
            <p:ph type="title"/>
          </p:nvPr>
        </p:nvSpPr>
        <p:spPr/>
        <p:txBody>
          <a:bodyPr>
            <a:normAutofit/>
          </a:bodyPr>
          <a:lstStyle/>
          <a:p>
            <a:r>
              <a:rPr lang="en-US" sz="2400" dirty="0"/>
              <a:t>OPEA </a:t>
            </a:r>
            <a:r>
              <a:rPr lang="en-US" sz="2400" dirty="0" err="1"/>
              <a:t>ChatQnA</a:t>
            </a:r>
            <a:r>
              <a:rPr lang="en-US" sz="2400" dirty="0"/>
              <a:t> </a:t>
            </a:r>
            <a:r>
              <a:rPr lang="en-US" dirty="0"/>
              <a:t>microservices with </a:t>
            </a:r>
            <a:r>
              <a:rPr lang="en-US" dirty="0" err="1"/>
              <a:t>DataPrepKit</a:t>
            </a:r>
            <a:r>
              <a:rPr lang="en-US" dirty="0"/>
              <a:t> ingestion</a:t>
            </a:r>
            <a:endParaRPr lang="en-US" sz="2400" dirty="0"/>
          </a:p>
        </p:txBody>
      </p:sp>
      <p:pic>
        <p:nvPicPr>
          <p:cNvPr id="99" name="Graphic 98">
            <a:extLst>
              <a:ext uri="{FF2B5EF4-FFF2-40B4-BE49-F238E27FC236}">
                <a16:creationId xmlns:a16="http://schemas.microsoft.com/office/drawing/2014/main" id="{7BC5A418-D531-91CA-50E2-A17B29B3BE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2806" y="6446085"/>
            <a:ext cx="1064088" cy="228913"/>
          </a:xfrm>
          <a:prstGeom prst="rect">
            <a:avLst/>
          </a:prstGeom>
        </p:spPr>
      </p:pic>
      <p:pic>
        <p:nvPicPr>
          <p:cNvPr id="5" name="Graphic 4">
            <a:extLst>
              <a:ext uri="{FF2B5EF4-FFF2-40B4-BE49-F238E27FC236}">
                <a16:creationId xmlns:a16="http://schemas.microsoft.com/office/drawing/2014/main" id="{BFBCC838-150B-EFF0-2A5D-2B444A95538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2091" y="3037329"/>
            <a:ext cx="1632991" cy="1041837"/>
          </a:xfrm>
          <a:prstGeom prst="rect">
            <a:avLst/>
          </a:prstGeom>
        </p:spPr>
      </p:pic>
      <p:sp>
        <p:nvSpPr>
          <p:cNvPr id="35" name="Rectangle 34">
            <a:extLst>
              <a:ext uri="{FF2B5EF4-FFF2-40B4-BE49-F238E27FC236}">
                <a16:creationId xmlns:a16="http://schemas.microsoft.com/office/drawing/2014/main" id="{6AC27DDF-4F3B-D3B5-CBB9-5676E69B6946}"/>
              </a:ext>
            </a:extLst>
          </p:cNvPr>
          <p:cNvSpPr/>
          <p:nvPr/>
        </p:nvSpPr>
        <p:spPr>
          <a:xfrm>
            <a:off x="2594896" y="3327545"/>
            <a:ext cx="13673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sp>
        <p:nvSpPr>
          <p:cNvPr id="42" name="Rectangle 41">
            <a:extLst>
              <a:ext uri="{FF2B5EF4-FFF2-40B4-BE49-F238E27FC236}">
                <a16:creationId xmlns:a16="http://schemas.microsoft.com/office/drawing/2014/main" id="{8DE3941B-0ED1-E8DB-C3CD-87D7B2E2CF73}"/>
              </a:ext>
            </a:extLst>
          </p:cNvPr>
          <p:cNvSpPr/>
          <p:nvPr/>
        </p:nvSpPr>
        <p:spPr>
          <a:xfrm>
            <a:off x="4428698" y="4600917"/>
            <a:ext cx="14174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Retriever microservice</a:t>
            </a:r>
          </a:p>
        </p:txBody>
      </p:sp>
      <p:sp>
        <p:nvSpPr>
          <p:cNvPr id="43" name="Rectangle 42">
            <a:extLst>
              <a:ext uri="{FF2B5EF4-FFF2-40B4-BE49-F238E27FC236}">
                <a16:creationId xmlns:a16="http://schemas.microsoft.com/office/drawing/2014/main" id="{84B097B9-36F6-1521-ABA6-FD2C8455B1BA}"/>
              </a:ext>
            </a:extLst>
          </p:cNvPr>
          <p:cNvSpPr/>
          <p:nvPr/>
        </p:nvSpPr>
        <p:spPr>
          <a:xfrm>
            <a:off x="6307426" y="4601629"/>
            <a:ext cx="135123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Reranking microservice</a:t>
            </a:r>
          </a:p>
        </p:txBody>
      </p:sp>
      <p:sp>
        <p:nvSpPr>
          <p:cNvPr id="44" name="Rectangle 43">
            <a:extLst>
              <a:ext uri="{FF2B5EF4-FFF2-40B4-BE49-F238E27FC236}">
                <a16:creationId xmlns:a16="http://schemas.microsoft.com/office/drawing/2014/main" id="{53D3D31E-6969-8D16-0AE9-A5DB2B551C22}"/>
              </a:ext>
            </a:extLst>
          </p:cNvPr>
          <p:cNvSpPr/>
          <p:nvPr/>
        </p:nvSpPr>
        <p:spPr>
          <a:xfrm>
            <a:off x="8128967" y="4613669"/>
            <a:ext cx="1414128"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LLM microservice</a:t>
            </a:r>
          </a:p>
        </p:txBody>
      </p:sp>
      <p:sp>
        <p:nvSpPr>
          <p:cNvPr id="45" name="Rectangle 44">
            <a:extLst>
              <a:ext uri="{FF2B5EF4-FFF2-40B4-BE49-F238E27FC236}">
                <a16:creationId xmlns:a16="http://schemas.microsoft.com/office/drawing/2014/main" id="{B62CE572-FF14-E344-8845-F38D12AC0B40}"/>
              </a:ext>
            </a:extLst>
          </p:cNvPr>
          <p:cNvSpPr/>
          <p:nvPr/>
        </p:nvSpPr>
        <p:spPr>
          <a:xfrm>
            <a:off x="716507" y="3337621"/>
            <a:ext cx="1378424"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dirty="0">
                <a:solidFill>
                  <a:schemeClr val="tx1"/>
                </a:solidFill>
                <a:ea typeface="+mj-ea"/>
                <a:cs typeface="+mj-cs"/>
              </a:rPr>
              <a:t>Data Prep microservice</a:t>
            </a:r>
          </a:p>
        </p:txBody>
      </p:sp>
      <p:sp>
        <p:nvSpPr>
          <p:cNvPr id="47" name="Rectangle 46">
            <a:extLst>
              <a:ext uri="{FF2B5EF4-FFF2-40B4-BE49-F238E27FC236}">
                <a16:creationId xmlns:a16="http://schemas.microsoft.com/office/drawing/2014/main" id="{89B3786F-2699-64A3-CB7E-7F55587BEC13}"/>
              </a:ext>
            </a:extLst>
          </p:cNvPr>
          <p:cNvSpPr/>
          <p:nvPr/>
        </p:nvSpPr>
        <p:spPr>
          <a:xfrm>
            <a:off x="4428699" y="3333718"/>
            <a:ext cx="138968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VectorDB microservice</a:t>
            </a:r>
          </a:p>
        </p:txBody>
      </p:sp>
      <p:sp>
        <p:nvSpPr>
          <p:cNvPr id="50" name="Rectangle 49">
            <a:extLst>
              <a:ext uri="{FF2B5EF4-FFF2-40B4-BE49-F238E27FC236}">
                <a16:creationId xmlns:a16="http://schemas.microsoft.com/office/drawing/2014/main" id="{D80DAD12-9594-BF98-68C8-4F9828268AD7}"/>
              </a:ext>
            </a:extLst>
          </p:cNvPr>
          <p:cNvSpPr/>
          <p:nvPr/>
        </p:nvSpPr>
        <p:spPr>
          <a:xfrm>
            <a:off x="2594896" y="4600917"/>
            <a:ext cx="1371600"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grpSp>
        <p:nvGrpSpPr>
          <p:cNvPr id="116" name="Group 115">
            <a:extLst>
              <a:ext uri="{FF2B5EF4-FFF2-40B4-BE49-F238E27FC236}">
                <a16:creationId xmlns:a16="http://schemas.microsoft.com/office/drawing/2014/main" id="{B00404AA-1963-30A8-E89B-8D35A62EB94B}"/>
              </a:ext>
            </a:extLst>
          </p:cNvPr>
          <p:cNvGrpSpPr/>
          <p:nvPr/>
        </p:nvGrpSpPr>
        <p:grpSpPr>
          <a:xfrm rot="8245507">
            <a:off x="2256599" y="2805622"/>
            <a:ext cx="241113" cy="185608"/>
            <a:chOff x="4777506" y="4489748"/>
            <a:chExt cx="241113" cy="185608"/>
          </a:xfrm>
        </p:grpSpPr>
        <p:sp>
          <p:nvSpPr>
            <p:cNvPr id="117" name="Freeform 116">
              <a:extLst>
                <a:ext uri="{FF2B5EF4-FFF2-40B4-BE49-F238E27FC236}">
                  <a16:creationId xmlns:a16="http://schemas.microsoft.com/office/drawing/2014/main" id="{58B91AF2-2059-BD26-2813-1B885CA6DA30}"/>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14C11E20-869D-CE20-5676-2CEF9E4384E3}"/>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D51ED8C-5EC9-C3EA-7C6E-39E5FF2BEEE0}"/>
              </a:ext>
            </a:extLst>
          </p:cNvPr>
          <p:cNvGrpSpPr/>
          <p:nvPr/>
        </p:nvGrpSpPr>
        <p:grpSpPr>
          <a:xfrm>
            <a:off x="2582802" y="1220832"/>
            <a:ext cx="2597150" cy="1417320"/>
            <a:chOff x="626252" y="1311142"/>
            <a:chExt cx="2597150" cy="1417320"/>
          </a:xfrm>
        </p:grpSpPr>
        <p:sp>
          <p:nvSpPr>
            <p:cNvPr id="120" name="Freeform 119">
              <a:extLst>
                <a:ext uri="{FF2B5EF4-FFF2-40B4-BE49-F238E27FC236}">
                  <a16:creationId xmlns:a16="http://schemas.microsoft.com/office/drawing/2014/main" id="{9957400D-9D75-6512-A492-A81703F0C0A4}"/>
                </a:ext>
              </a:extLst>
            </p:cNvPr>
            <p:cNvSpPr/>
            <p:nvPr/>
          </p:nvSpPr>
          <p:spPr>
            <a:xfrm>
              <a:off x="641032" y="1317777"/>
              <a:ext cx="171450" cy="161925"/>
            </a:xfrm>
            <a:custGeom>
              <a:avLst/>
              <a:gdLst>
                <a:gd name="connsiteX0" fmla="*/ 171450 w 171450"/>
                <a:gd name="connsiteY0" fmla="*/ 0 h 161925"/>
                <a:gd name="connsiteX1" fmla="*/ 171450 w 171450"/>
                <a:gd name="connsiteY1" fmla="*/ 161925 h 161925"/>
                <a:gd name="connsiteX2" fmla="*/ 0 w 171450"/>
                <a:gd name="connsiteY2" fmla="*/ 161925 h 161925"/>
              </a:gdLst>
              <a:ahLst/>
              <a:cxnLst>
                <a:cxn ang="0">
                  <a:pos x="connsiteX0" y="connsiteY0"/>
                </a:cxn>
                <a:cxn ang="0">
                  <a:pos x="connsiteX1" y="connsiteY1"/>
                </a:cxn>
                <a:cxn ang="0">
                  <a:pos x="connsiteX2" y="connsiteY2"/>
                </a:cxn>
              </a:cxnLst>
              <a:rect l="l" t="t" r="r" b="b"/>
              <a:pathLst>
                <a:path w="171450" h="161925">
                  <a:moveTo>
                    <a:pt x="171450" y="0"/>
                  </a:moveTo>
                  <a:lnTo>
                    <a:pt x="171450" y="161925"/>
                  </a:lnTo>
                  <a:lnTo>
                    <a:pt x="0" y="161925"/>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1" name="Freeform 120">
              <a:extLst>
                <a:ext uri="{FF2B5EF4-FFF2-40B4-BE49-F238E27FC236}">
                  <a16:creationId xmlns:a16="http://schemas.microsoft.com/office/drawing/2014/main" id="{88A715BE-9DB6-3EA3-9642-53EEC19B4AEF}"/>
                </a:ext>
              </a:extLst>
            </p:cNvPr>
            <p:cNvSpPr/>
            <p:nvPr/>
          </p:nvSpPr>
          <p:spPr>
            <a:xfrm>
              <a:off x="626252" y="1311142"/>
              <a:ext cx="2597150" cy="1417320"/>
            </a:xfrm>
            <a:custGeom>
              <a:avLst/>
              <a:gdLst>
                <a:gd name="connsiteX0" fmla="*/ 177800 w 2597150"/>
                <a:gd name="connsiteY0" fmla="*/ 0 h 1981200"/>
                <a:gd name="connsiteX1" fmla="*/ 2597150 w 2597150"/>
                <a:gd name="connsiteY1" fmla="*/ 0 h 1981200"/>
                <a:gd name="connsiteX2" fmla="*/ 2597150 w 2597150"/>
                <a:gd name="connsiteY2" fmla="*/ 198120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981200"/>
                <a:gd name="connsiteX1" fmla="*/ 2597150 w 2597150"/>
                <a:gd name="connsiteY1" fmla="*/ 0 h 1981200"/>
                <a:gd name="connsiteX2" fmla="*/ 2597150 w 2597150"/>
                <a:gd name="connsiteY2" fmla="*/ 1417320 h 1981200"/>
                <a:gd name="connsiteX3" fmla="*/ 0 w 2597150"/>
                <a:gd name="connsiteY3" fmla="*/ 1981200 h 1981200"/>
                <a:gd name="connsiteX4" fmla="*/ 0 w 2597150"/>
                <a:gd name="connsiteY4" fmla="*/ 168275 h 1981200"/>
                <a:gd name="connsiteX5" fmla="*/ 177800 w 2597150"/>
                <a:gd name="connsiteY5" fmla="*/ 0 h 1981200"/>
                <a:gd name="connsiteX0" fmla="*/ 177800 w 2597150"/>
                <a:gd name="connsiteY0" fmla="*/ 0 h 1417320"/>
                <a:gd name="connsiteX1" fmla="*/ 2597150 w 2597150"/>
                <a:gd name="connsiteY1" fmla="*/ 0 h 1417320"/>
                <a:gd name="connsiteX2" fmla="*/ 2597150 w 2597150"/>
                <a:gd name="connsiteY2" fmla="*/ 1417320 h 1417320"/>
                <a:gd name="connsiteX3" fmla="*/ 0 w 2597150"/>
                <a:gd name="connsiteY3" fmla="*/ 1417320 h 1417320"/>
                <a:gd name="connsiteX4" fmla="*/ 0 w 2597150"/>
                <a:gd name="connsiteY4" fmla="*/ 168275 h 1417320"/>
                <a:gd name="connsiteX5" fmla="*/ 177800 w 2597150"/>
                <a:gd name="connsiteY5"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417320">
                  <a:moveTo>
                    <a:pt x="177800" y="0"/>
                  </a:moveTo>
                  <a:lnTo>
                    <a:pt x="2597150" y="0"/>
                  </a:lnTo>
                  <a:lnTo>
                    <a:pt x="2597150" y="1417320"/>
                  </a:lnTo>
                  <a:lnTo>
                    <a:pt x="0" y="1417320"/>
                  </a:lnTo>
                  <a:lnTo>
                    <a:pt x="0" y="168275"/>
                  </a:lnTo>
                  <a:lnTo>
                    <a:pt x="177800" y="0"/>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443D02E5-6AA1-E49A-97D2-7031668D6105}"/>
              </a:ext>
            </a:extLst>
          </p:cNvPr>
          <p:cNvGrpSpPr/>
          <p:nvPr/>
        </p:nvGrpSpPr>
        <p:grpSpPr>
          <a:xfrm rot="5400000">
            <a:off x="5175520" y="4106226"/>
            <a:ext cx="241113" cy="185608"/>
            <a:chOff x="4777506" y="4489748"/>
            <a:chExt cx="241113" cy="185608"/>
          </a:xfrm>
        </p:grpSpPr>
        <p:sp>
          <p:nvSpPr>
            <p:cNvPr id="153" name="Freeform 152">
              <a:extLst>
                <a:ext uri="{FF2B5EF4-FFF2-40B4-BE49-F238E27FC236}">
                  <a16:creationId xmlns:a16="http://schemas.microsoft.com/office/drawing/2014/main" id="{7711531A-2CEE-61A8-5DB6-9DEF7B399E78}"/>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5A70E827-AC66-D236-8FDF-048373CBAB11}"/>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48ABD348-F3A4-CA97-55CC-75D265237AE8}"/>
              </a:ext>
            </a:extLst>
          </p:cNvPr>
          <p:cNvGrpSpPr/>
          <p:nvPr/>
        </p:nvGrpSpPr>
        <p:grpSpPr>
          <a:xfrm rot="16200000">
            <a:off x="4923036" y="4106227"/>
            <a:ext cx="241113" cy="185608"/>
            <a:chOff x="4777506" y="4489748"/>
            <a:chExt cx="241113" cy="185608"/>
          </a:xfrm>
        </p:grpSpPr>
        <p:sp>
          <p:nvSpPr>
            <p:cNvPr id="157" name="Freeform 156">
              <a:extLst>
                <a:ext uri="{FF2B5EF4-FFF2-40B4-BE49-F238E27FC236}">
                  <a16:creationId xmlns:a16="http://schemas.microsoft.com/office/drawing/2014/main" id="{080BF55E-1803-5173-9A14-A06449B71275}"/>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42821B7B-B8CE-4936-BF8F-2973ED08C6C0}"/>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F3BDBC43-1275-93F8-6B2A-E43BE279E3FB}"/>
              </a:ext>
            </a:extLst>
          </p:cNvPr>
          <p:cNvGrpSpPr/>
          <p:nvPr/>
        </p:nvGrpSpPr>
        <p:grpSpPr>
          <a:xfrm>
            <a:off x="5962442" y="4841137"/>
            <a:ext cx="241113" cy="185608"/>
            <a:chOff x="4777506" y="4489748"/>
            <a:chExt cx="241113" cy="185608"/>
          </a:xfrm>
        </p:grpSpPr>
        <p:sp>
          <p:nvSpPr>
            <p:cNvPr id="160" name="Freeform 159">
              <a:extLst>
                <a:ext uri="{FF2B5EF4-FFF2-40B4-BE49-F238E27FC236}">
                  <a16:creationId xmlns:a16="http://schemas.microsoft.com/office/drawing/2014/main" id="{AF5852B7-986F-8C1D-72C1-E20442BF3C03}"/>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E52D398D-80AF-CFF8-85A3-D3AD6D634624}"/>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F7FEBDD5-589B-2EF5-64B3-5D2CEB0C5545}"/>
              </a:ext>
            </a:extLst>
          </p:cNvPr>
          <p:cNvGrpSpPr/>
          <p:nvPr/>
        </p:nvGrpSpPr>
        <p:grpSpPr>
          <a:xfrm>
            <a:off x="7818538" y="4841137"/>
            <a:ext cx="241113" cy="185608"/>
            <a:chOff x="4777506" y="4489748"/>
            <a:chExt cx="241113" cy="185608"/>
          </a:xfrm>
        </p:grpSpPr>
        <p:sp>
          <p:nvSpPr>
            <p:cNvPr id="163" name="Freeform 162">
              <a:extLst>
                <a:ext uri="{FF2B5EF4-FFF2-40B4-BE49-F238E27FC236}">
                  <a16:creationId xmlns:a16="http://schemas.microsoft.com/office/drawing/2014/main" id="{892C59DF-F9BA-434D-59D0-B3B8E355D22E}"/>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24D99813-411E-091C-7B23-60201F291A39}"/>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0D352E47-BBB9-3B39-049B-1337CAEA10D9}"/>
              </a:ext>
            </a:extLst>
          </p:cNvPr>
          <p:cNvGrpSpPr/>
          <p:nvPr/>
        </p:nvGrpSpPr>
        <p:grpSpPr>
          <a:xfrm>
            <a:off x="9674634" y="4841137"/>
            <a:ext cx="241113" cy="185608"/>
            <a:chOff x="4777506" y="4489748"/>
            <a:chExt cx="241113" cy="185608"/>
          </a:xfrm>
        </p:grpSpPr>
        <p:sp>
          <p:nvSpPr>
            <p:cNvPr id="166" name="Freeform 165">
              <a:extLst>
                <a:ext uri="{FF2B5EF4-FFF2-40B4-BE49-F238E27FC236}">
                  <a16:creationId xmlns:a16="http://schemas.microsoft.com/office/drawing/2014/main" id="{DA1EF9B3-9953-397D-D851-A9AA647984C3}"/>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B0D8AB8F-577E-18BD-1146-9078B34C8332}"/>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148775C-F370-C33E-02A6-60EBC26F7789}"/>
              </a:ext>
            </a:extLst>
          </p:cNvPr>
          <p:cNvGrpSpPr/>
          <p:nvPr/>
        </p:nvGrpSpPr>
        <p:grpSpPr>
          <a:xfrm>
            <a:off x="5314830" y="5613487"/>
            <a:ext cx="1330221" cy="389434"/>
            <a:chOff x="3476917" y="5715772"/>
            <a:chExt cx="1330221" cy="389434"/>
          </a:xfrm>
        </p:grpSpPr>
        <p:sp>
          <p:nvSpPr>
            <p:cNvPr id="6" name="TextBox 5">
              <a:extLst>
                <a:ext uri="{FF2B5EF4-FFF2-40B4-BE49-F238E27FC236}">
                  <a16:creationId xmlns:a16="http://schemas.microsoft.com/office/drawing/2014/main" id="{5D267A3F-AC39-A225-1C94-274FD0699EFA}"/>
                </a:ext>
              </a:extLst>
            </p:cNvPr>
            <p:cNvSpPr txBox="1"/>
            <p:nvPr/>
          </p:nvSpPr>
          <p:spPr>
            <a:xfrm>
              <a:off x="3840848" y="5715772"/>
              <a:ext cx="966290" cy="286232"/>
            </a:xfrm>
            <a:prstGeom prst="rect">
              <a:avLst/>
            </a:prstGeom>
            <a:noFill/>
          </p:spPr>
          <p:txBody>
            <a:bodyPr wrap="square">
              <a:spAutoFit/>
            </a:bodyPr>
            <a:lstStyle/>
            <a:p>
              <a:r>
                <a:rPr lang="en-US" sz="1400" kern="1200">
                  <a:solidFill>
                    <a:schemeClr val="bg2"/>
                  </a:solidFill>
                  <a:ea typeface="+mj-ea"/>
                  <a:cs typeface="+mj-cs"/>
                </a:rPr>
                <a:t>Retrieval</a:t>
              </a:r>
              <a:endParaRPr lang="en-US" sz="1400">
                <a:solidFill>
                  <a:schemeClr val="bg2"/>
                </a:solidFill>
              </a:endParaRPr>
            </a:p>
          </p:txBody>
        </p:sp>
        <p:sp>
          <p:nvSpPr>
            <p:cNvPr id="7" name="TextBox 6">
              <a:extLst>
                <a:ext uri="{FF2B5EF4-FFF2-40B4-BE49-F238E27FC236}">
                  <a16:creationId xmlns:a16="http://schemas.microsoft.com/office/drawing/2014/main" id="{2EBCDAF2-E0AC-E3F4-9602-1EB1B9219D0B}"/>
                </a:ext>
              </a:extLst>
            </p:cNvPr>
            <p:cNvSpPr txBox="1"/>
            <p:nvPr/>
          </p:nvSpPr>
          <p:spPr>
            <a:xfrm>
              <a:off x="3476917" y="5735105"/>
              <a:ext cx="405699" cy="370101"/>
            </a:xfrm>
            <a:prstGeom prst="rect">
              <a:avLst/>
            </a:prstGeom>
            <a:noFill/>
          </p:spPr>
          <p:txBody>
            <a:bodyPr wrap="square">
              <a:spAutoFit/>
            </a:bodyPr>
            <a:lstStyle/>
            <a:p>
              <a:pPr algn="ctr"/>
              <a:r>
                <a:rPr lang="en-US" sz="2000"/>
                <a:t>🧠</a:t>
              </a:r>
            </a:p>
          </p:txBody>
        </p:sp>
      </p:grpSp>
      <p:grpSp>
        <p:nvGrpSpPr>
          <p:cNvPr id="10" name="Group 9">
            <a:extLst>
              <a:ext uri="{FF2B5EF4-FFF2-40B4-BE49-F238E27FC236}">
                <a16:creationId xmlns:a16="http://schemas.microsoft.com/office/drawing/2014/main" id="{5E65B4CB-EE75-B203-0CAF-0E606DD19840}"/>
              </a:ext>
            </a:extLst>
          </p:cNvPr>
          <p:cNvGrpSpPr/>
          <p:nvPr/>
        </p:nvGrpSpPr>
        <p:grpSpPr>
          <a:xfrm>
            <a:off x="9054669" y="5613487"/>
            <a:ext cx="1513002" cy="394330"/>
            <a:chOff x="9734804" y="5736195"/>
            <a:chExt cx="1513002" cy="394330"/>
          </a:xfrm>
        </p:grpSpPr>
        <p:sp>
          <p:nvSpPr>
            <p:cNvPr id="2" name="TextBox 1">
              <a:extLst>
                <a:ext uri="{FF2B5EF4-FFF2-40B4-BE49-F238E27FC236}">
                  <a16:creationId xmlns:a16="http://schemas.microsoft.com/office/drawing/2014/main" id="{892E29DF-25D0-AD82-24C7-BA22C428D0E8}"/>
                </a:ext>
              </a:extLst>
            </p:cNvPr>
            <p:cNvSpPr txBox="1"/>
            <p:nvPr/>
          </p:nvSpPr>
          <p:spPr>
            <a:xfrm>
              <a:off x="10105370" y="5736195"/>
              <a:ext cx="1142436" cy="286232"/>
            </a:xfrm>
            <a:prstGeom prst="rect">
              <a:avLst/>
            </a:prstGeom>
            <a:noFill/>
          </p:spPr>
          <p:txBody>
            <a:bodyPr wrap="square">
              <a:spAutoFit/>
            </a:bodyPr>
            <a:lstStyle/>
            <a:p>
              <a:r>
                <a:rPr lang="en-US" sz="1400" kern="1200">
                  <a:solidFill>
                    <a:schemeClr val="bg2"/>
                  </a:solidFill>
                  <a:ea typeface="+mj-ea"/>
                  <a:cs typeface="+mj-cs"/>
                </a:rPr>
                <a:t>Generation</a:t>
              </a:r>
              <a:endParaRPr lang="en-US" sz="1400">
                <a:solidFill>
                  <a:schemeClr val="bg2"/>
                </a:solidFill>
              </a:endParaRPr>
            </a:p>
          </p:txBody>
        </p:sp>
        <p:sp>
          <p:nvSpPr>
            <p:cNvPr id="8" name="TextBox 7">
              <a:extLst>
                <a:ext uri="{FF2B5EF4-FFF2-40B4-BE49-F238E27FC236}">
                  <a16:creationId xmlns:a16="http://schemas.microsoft.com/office/drawing/2014/main" id="{826623C7-F00E-9533-FBB7-10BD45626402}"/>
                </a:ext>
              </a:extLst>
            </p:cNvPr>
            <p:cNvSpPr txBox="1"/>
            <p:nvPr/>
          </p:nvSpPr>
          <p:spPr>
            <a:xfrm>
              <a:off x="9734804" y="5760424"/>
              <a:ext cx="483508" cy="370101"/>
            </a:xfrm>
            <a:prstGeom prst="rect">
              <a:avLst/>
            </a:prstGeom>
            <a:noFill/>
          </p:spPr>
          <p:txBody>
            <a:bodyPr wrap="square" anchor="ctr">
              <a:spAutoFit/>
            </a:bodyPr>
            <a:lstStyle/>
            <a:p>
              <a:pPr algn="ctr"/>
              <a:r>
                <a:rPr lang="en-CA" sz="2000" u="none" strike="noStrike">
                  <a:solidFill>
                    <a:srgbClr val="000000"/>
                  </a:solidFill>
                  <a:effectLst/>
                  <a:latin typeface="Arial" panose="020B0604020202020204" pitchFamily="34" charset="0"/>
                </a:rPr>
                <a:t>🤩</a:t>
              </a:r>
              <a:endParaRPr lang="en-US" sz="2000"/>
            </a:p>
          </p:txBody>
        </p:sp>
      </p:grpSp>
      <p:grpSp>
        <p:nvGrpSpPr>
          <p:cNvPr id="11" name="Group 10">
            <a:extLst>
              <a:ext uri="{FF2B5EF4-FFF2-40B4-BE49-F238E27FC236}">
                <a16:creationId xmlns:a16="http://schemas.microsoft.com/office/drawing/2014/main" id="{A6D31327-7C96-8E32-133C-A20944205494}"/>
              </a:ext>
            </a:extLst>
          </p:cNvPr>
          <p:cNvGrpSpPr/>
          <p:nvPr/>
        </p:nvGrpSpPr>
        <p:grpSpPr>
          <a:xfrm>
            <a:off x="7074130" y="5602610"/>
            <a:ext cx="1923426" cy="481157"/>
            <a:chOff x="7335082" y="5713859"/>
            <a:chExt cx="1746537" cy="481157"/>
          </a:xfrm>
        </p:grpSpPr>
        <p:sp>
          <p:nvSpPr>
            <p:cNvPr id="4" name="TextBox 3">
              <a:extLst>
                <a:ext uri="{FF2B5EF4-FFF2-40B4-BE49-F238E27FC236}">
                  <a16:creationId xmlns:a16="http://schemas.microsoft.com/office/drawing/2014/main" id="{27F17940-4723-5AF7-1437-B4EDFD2925CD}"/>
                </a:ext>
              </a:extLst>
            </p:cNvPr>
            <p:cNvSpPr txBox="1"/>
            <p:nvPr/>
          </p:nvSpPr>
          <p:spPr>
            <a:xfrm>
              <a:off x="7615400" y="5750174"/>
              <a:ext cx="1466219" cy="286232"/>
            </a:xfrm>
            <a:prstGeom prst="rect">
              <a:avLst/>
            </a:prstGeom>
            <a:noFill/>
          </p:spPr>
          <p:txBody>
            <a:bodyPr wrap="square">
              <a:spAutoFit/>
            </a:bodyPr>
            <a:lstStyle/>
            <a:p>
              <a:r>
                <a:rPr lang="en-US" sz="1400" kern="1200">
                  <a:solidFill>
                    <a:schemeClr val="bg2"/>
                  </a:solidFill>
                  <a:ea typeface="+mj-ea"/>
                  <a:cs typeface="+mj-cs"/>
                </a:rPr>
                <a:t>Augmentation</a:t>
              </a:r>
              <a:endParaRPr lang="en-US" sz="1400">
                <a:solidFill>
                  <a:schemeClr val="bg2"/>
                </a:solidFill>
              </a:endParaRPr>
            </a:p>
          </p:txBody>
        </p:sp>
        <p:sp>
          <p:nvSpPr>
            <p:cNvPr id="9" name="TextBox 8">
              <a:extLst>
                <a:ext uri="{FF2B5EF4-FFF2-40B4-BE49-F238E27FC236}">
                  <a16:creationId xmlns:a16="http://schemas.microsoft.com/office/drawing/2014/main" id="{D99A49DF-B8D4-A327-496E-4ECF1BE0BF8A}"/>
                </a:ext>
              </a:extLst>
            </p:cNvPr>
            <p:cNvSpPr txBox="1"/>
            <p:nvPr/>
          </p:nvSpPr>
          <p:spPr>
            <a:xfrm>
              <a:off x="7335082" y="5713859"/>
              <a:ext cx="444417" cy="481157"/>
            </a:xfrm>
            <a:prstGeom prst="rect">
              <a:avLst/>
            </a:prstGeom>
            <a:noFill/>
          </p:spPr>
          <p:txBody>
            <a:bodyPr wrap="square">
              <a:spAutoFit/>
            </a:bodyPr>
            <a:lstStyle/>
            <a:p>
              <a:pPr algn="ctr"/>
              <a:r>
                <a:rPr lang="en-CA" sz="2800" b="1" i="0" u="none" strike="noStrike">
                  <a:solidFill>
                    <a:srgbClr val="000000"/>
                  </a:solidFill>
                  <a:effectLst/>
                </a:rPr>
                <a:t>✨</a:t>
              </a:r>
              <a:endParaRPr lang="en-US" sz="2800"/>
            </a:p>
          </p:txBody>
        </p:sp>
      </p:grpSp>
      <p:grpSp>
        <p:nvGrpSpPr>
          <p:cNvPr id="23" name="Group 22">
            <a:extLst>
              <a:ext uri="{FF2B5EF4-FFF2-40B4-BE49-F238E27FC236}">
                <a16:creationId xmlns:a16="http://schemas.microsoft.com/office/drawing/2014/main" id="{D10E6C73-0D3B-068C-162A-98E0F01D3D0D}"/>
              </a:ext>
            </a:extLst>
          </p:cNvPr>
          <p:cNvGrpSpPr/>
          <p:nvPr/>
        </p:nvGrpSpPr>
        <p:grpSpPr>
          <a:xfrm>
            <a:off x="749181" y="4531858"/>
            <a:ext cx="1451415" cy="1209018"/>
            <a:chOff x="596781" y="4379458"/>
            <a:chExt cx="1451415" cy="1209018"/>
          </a:xfrm>
        </p:grpSpPr>
        <p:sp>
          <p:nvSpPr>
            <p:cNvPr id="24" name="Rectangle 23">
              <a:extLst>
                <a:ext uri="{FF2B5EF4-FFF2-40B4-BE49-F238E27FC236}">
                  <a16:creationId xmlns:a16="http://schemas.microsoft.com/office/drawing/2014/main" id="{8DB48D52-2B3E-6159-432A-D4E426F7A55E}"/>
                </a:ext>
              </a:extLst>
            </p:cNvPr>
            <p:cNvSpPr/>
            <p:nvPr/>
          </p:nvSpPr>
          <p:spPr>
            <a:xfrm>
              <a:off x="603605" y="4705938"/>
              <a:ext cx="1444591"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bg2"/>
                  </a:solidFill>
                  <a:ea typeface="+mj-ea"/>
                  <a:cs typeface="+mj-cs"/>
                </a:rPr>
                <a:t>Questions</a:t>
              </a:r>
            </a:p>
          </p:txBody>
        </p:sp>
        <p:sp>
          <p:nvSpPr>
            <p:cNvPr id="25" name="Rounded Rectangle 24">
              <a:extLst>
                <a:ext uri="{FF2B5EF4-FFF2-40B4-BE49-F238E27FC236}">
                  <a16:creationId xmlns:a16="http://schemas.microsoft.com/office/drawing/2014/main" id="{B66388C5-5CE4-2C00-A43E-5CC20D69C6AC}"/>
                </a:ext>
              </a:extLst>
            </p:cNvPr>
            <p:cNvSpPr/>
            <p:nvPr/>
          </p:nvSpPr>
          <p:spPr>
            <a:xfrm>
              <a:off x="596781" y="4379458"/>
              <a:ext cx="1451415" cy="1209018"/>
            </a:xfrm>
            <a:prstGeom prst="roundRect">
              <a:avLst>
                <a:gd name="adj" fmla="val 4572"/>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37FDC5A-6F59-940A-A7EB-B62E02E3029B}"/>
                </a:ext>
              </a:extLst>
            </p:cNvPr>
            <p:cNvGrpSpPr/>
            <p:nvPr/>
          </p:nvGrpSpPr>
          <p:grpSpPr>
            <a:xfrm>
              <a:off x="716507" y="4506482"/>
              <a:ext cx="353364" cy="72433"/>
              <a:chOff x="748494" y="1394515"/>
              <a:chExt cx="526143" cy="114251"/>
            </a:xfrm>
          </p:grpSpPr>
          <p:sp>
            <p:nvSpPr>
              <p:cNvPr id="27" name="Oval 26">
                <a:extLst>
                  <a:ext uri="{FF2B5EF4-FFF2-40B4-BE49-F238E27FC236}">
                    <a16:creationId xmlns:a16="http://schemas.microsoft.com/office/drawing/2014/main" id="{73B16C0C-52E0-2D60-1225-9E2E7BF260BA}"/>
                  </a:ext>
                </a:extLst>
              </p:cNvPr>
              <p:cNvSpPr/>
              <p:nvPr/>
            </p:nvSpPr>
            <p:spPr>
              <a:xfrm>
                <a:off x="748494"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28" name="Oval 27">
                <a:extLst>
                  <a:ext uri="{FF2B5EF4-FFF2-40B4-BE49-F238E27FC236}">
                    <a16:creationId xmlns:a16="http://schemas.microsoft.com/office/drawing/2014/main" id="{DE39F259-1427-F701-C8D4-F95B7CC74992}"/>
                  </a:ext>
                </a:extLst>
              </p:cNvPr>
              <p:cNvSpPr/>
              <p:nvPr/>
            </p:nvSpPr>
            <p:spPr>
              <a:xfrm>
                <a:off x="962678"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29" name="Oval 28">
                <a:extLst>
                  <a:ext uri="{FF2B5EF4-FFF2-40B4-BE49-F238E27FC236}">
                    <a16:creationId xmlns:a16="http://schemas.microsoft.com/office/drawing/2014/main" id="{115C2D83-203E-5D44-93D7-AE12BC9F1DF2}"/>
                  </a:ext>
                </a:extLst>
              </p:cNvPr>
              <p:cNvSpPr/>
              <p:nvPr/>
            </p:nvSpPr>
            <p:spPr>
              <a:xfrm>
                <a:off x="1160386" y="1394515"/>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grpSp>
      </p:grpSp>
      <p:grpSp>
        <p:nvGrpSpPr>
          <p:cNvPr id="33" name="Group 32">
            <a:extLst>
              <a:ext uri="{FF2B5EF4-FFF2-40B4-BE49-F238E27FC236}">
                <a16:creationId xmlns:a16="http://schemas.microsoft.com/office/drawing/2014/main" id="{A3EC843B-920E-E2F2-D4BC-F4D660B355D2}"/>
              </a:ext>
            </a:extLst>
          </p:cNvPr>
          <p:cNvGrpSpPr/>
          <p:nvPr/>
        </p:nvGrpSpPr>
        <p:grpSpPr>
          <a:xfrm>
            <a:off x="10047286" y="4344460"/>
            <a:ext cx="1476633" cy="925351"/>
            <a:chOff x="10003277" y="3078143"/>
            <a:chExt cx="1476633" cy="925351"/>
          </a:xfrm>
        </p:grpSpPr>
        <p:sp>
          <p:nvSpPr>
            <p:cNvPr id="36" name="Rectangle 35">
              <a:extLst>
                <a:ext uri="{FF2B5EF4-FFF2-40B4-BE49-F238E27FC236}">
                  <a16:creationId xmlns:a16="http://schemas.microsoft.com/office/drawing/2014/main" id="{9EEDCCE0-7F31-D39A-BA8B-1F3C7C143985}"/>
                </a:ext>
              </a:extLst>
            </p:cNvPr>
            <p:cNvSpPr/>
            <p:nvPr/>
          </p:nvSpPr>
          <p:spPr>
            <a:xfrm>
              <a:off x="10003277" y="3262946"/>
              <a:ext cx="1472216"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bg2"/>
                  </a:solidFill>
                  <a:ea typeface="+mj-ea"/>
                  <a:cs typeface="+mj-cs"/>
                </a:rPr>
                <a:t>Answer</a:t>
              </a:r>
            </a:p>
          </p:txBody>
        </p:sp>
        <p:sp>
          <p:nvSpPr>
            <p:cNvPr id="37" name="Rounded Rectangle 36">
              <a:extLst>
                <a:ext uri="{FF2B5EF4-FFF2-40B4-BE49-F238E27FC236}">
                  <a16:creationId xmlns:a16="http://schemas.microsoft.com/office/drawing/2014/main" id="{2C0DD035-A025-ED03-4D27-61A2268AADDD}"/>
                </a:ext>
              </a:extLst>
            </p:cNvPr>
            <p:cNvSpPr/>
            <p:nvPr/>
          </p:nvSpPr>
          <p:spPr>
            <a:xfrm>
              <a:off x="10003277" y="3078143"/>
              <a:ext cx="1476633" cy="925351"/>
            </a:xfrm>
            <a:prstGeom prst="roundRect">
              <a:avLst>
                <a:gd name="adj" fmla="val 4572"/>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39F9484-4A5F-F555-17C7-DC282368B131}"/>
                </a:ext>
              </a:extLst>
            </p:cNvPr>
            <p:cNvGrpSpPr/>
            <p:nvPr/>
          </p:nvGrpSpPr>
          <p:grpSpPr>
            <a:xfrm>
              <a:off x="10115119" y="3211798"/>
              <a:ext cx="353366" cy="72443"/>
              <a:chOff x="780127" y="1475006"/>
              <a:chExt cx="526148" cy="114264"/>
            </a:xfrm>
          </p:grpSpPr>
          <p:sp>
            <p:nvSpPr>
              <p:cNvPr id="39" name="Oval 38">
                <a:extLst>
                  <a:ext uri="{FF2B5EF4-FFF2-40B4-BE49-F238E27FC236}">
                    <a16:creationId xmlns:a16="http://schemas.microsoft.com/office/drawing/2014/main" id="{A7C9CF9B-81E1-AB64-64F9-EC9A0F225AD0}"/>
                  </a:ext>
                </a:extLst>
              </p:cNvPr>
              <p:cNvSpPr/>
              <p:nvPr/>
            </p:nvSpPr>
            <p:spPr>
              <a:xfrm>
                <a:off x="780127" y="1475019"/>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40" name="Oval 39">
                <a:extLst>
                  <a:ext uri="{FF2B5EF4-FFF2-40B4-BE49-F238E27FC236}">
                    <a16:creationId xmlns:a16="http://schemas.microsoft.com/office/drawing/2014/main" id="{98BE7342-92FA-85D3-72E4-8E31AD9D002F}"/>
                  </a:ext>
                </a:extLst>
              </p:cNvPr>
              <p:cNvSpPr/>
              <p:nvPr/>
            </p:nvSpPr>
            <p:spPr>
              <a:xfrm>
                <a:off x="994317" y="1475017"/>
                <a:ext cx="114251" cy="114251"/>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sp>
            <p:nvSpPr>
              <p:cNvPr id="41" name="Oval 40">
                <a:extLst>
                  <a:ext uri="{FF2B5EF4-FFF2-40B4-BE49-F238E27FC236}">
                    <a16:creationId xmlns:a16="http://schemas.microsoft.com/office/drawing/2014/main" id="{D44F0D2F-F320-9742-E50B-C5C59F956A1A}"/>
                  </a:ext>
                </a:extLst>
              </p:cNvPr>
              <p:cNvSpPr/>
              <p:nvPr/>
            </p:nvSpPr>
            <p:spPr>
              <a:xfrm>
                <a:off x="1192024" y="1475006"/>
                <a:ext cx="114251" cy="114252"/>
              </a:xfrm>
              <a:prstGeom prst="ellipse">
                <a:avLst/>
              </a:prstGeom>
              <a:solidFill>
                <a:srgbClr val="86B3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B3CA"/>
                  </a:solidFill>
                </a:endParaRPr>
              </a:p>
            </p:txBody>
          </p:sp>
        </p:grpSp>
      </p:grpSp>
      <p:grpSp>
        <p:nvGrpSpPr>
          <p:cNvPr id="13" name="Group 12">
            <a:extLst>
              <a:ext uri="{FF2B5EF4-FFF2-40B4-BE49-F238E27FC236}">
                <a16:creationId xmlns:a16="http://schemas.microsoft.com/office/drawing/2014/main" id="{4140F314-E74C-F93C-050E-4A15065D1C9B}"/>
              </a:ext>
            </a:extLst>
          </p:cNvPr>
          <p:cNvGrpSpPr/>
          <p:nvPr/>
        </p:nvGrpSpPr>
        <p:grpSpPr>
          <a:xfrm>
            <a:off x="2275526" y="3609201"/>
            <a:ext cx="2089910" cy="1225554"/>
            <a:chOff x="2275526" y="3609201"/>
            <a:chExt cx="2089910" cy="1225554"/>
          </a:xfrm>
        </p:grpSpPr>
        <p:grpSp>
          <p:nvGrpSpPr>
            <p:cNvPr id="15" name="Group 14">
              <a:extLst>
                <a:ext uri="{FF2B5EF4-FFF2-40B4-BE49-F238E27FC236}">
                  <a16:creationId xmlns:a16="http://schemas.microsoft.com/office/drawing/2014/main" id="{44B54BF3-1F72-8E9D-7182-6CC7F38ADF77}"/>
                </a:ext>
              </a:extLst>
            </p:cNvPr>
            <p:cNvGrpSpPr/>
            <p:nvPr/>
          </p:nvGrpSpPr>
          <p:grpSpPr>
            <a:xfrm>
              <a:off x="2498187" y="3688657"/>
              <a:ext cx="1632991" cy="1041837"/>
              <a:chOff x="2498187" y="3020395"/>
              <a:chExt cx="1632991" cy="1041837"/>
            </a:xfrm>
          </p:grpSpPr>
          <p:pic>
            <p:nvPicPr>
              <p:cNvPr id="52" name="Graphic 51">
                <a:extLst>
                  <a:ext uri="{FF2B5EF4-FFF2-40B4-BE49-F238E27FC236}">
                    <a16:creationId xmlns:a16="http://schemas.microsoft.com/office/drawing/2014/main" id="{7F5F6538-FCDD-846E-D59B-B412C7386DB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498187" y="3020395"/>
                <a:ext cx="1632991" cy="1041837"/>
              </a:xfrm>
              <a:prstGeom prst="rect">
                <a:avLst/>
              </a:prstGeom>
            </p:spPr>
          </p:pic>
          <p:sp>
            <p:nvSpPr>
              <p:cNvPr id="53" name="Rectangle 52">
                <a:extLst>
                  <a:ext uri="{FF2B5EF4-FFF2-40B4-BE49-F238E27FC236}">
                    <a16:creationId xmlns:a16="http://schemas.microsoft.com/office/drawing/2014/main" id="{F0EB9DF0-0A2D-E42E-2AE3-AEBE9E574449}"/>
                  </a:ext>
                </a:extLst>
              </p:cNvPr>
              <p:cNvSpPr/>
              <p:nvPr/>
            </p:nvSpPr>
            <p:spPr>
              <a:xfrm>
                <a:off x="2594896" y="3310611"/>
                <a:ext cx="1367393" cy="556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1200">
                    <a:solidFill>
                      <a:schemeClr val="tx1"/>
                    </a:solidFill>
                    <a:ea typeface="+mj-ea"/>
                    <a:cs typeface="+mj-cs"/>
                  </a:rPr>
                  <a:t>Embeddings microservice</a:t>
                </a:r>
              </a:p>
            </p:txBody>
          </p:sp>
        </p:grpSp>
        <p:grpSp>
          <p:nvGrpSpPr>
            <p:cNvPr id="19" name="Group 18">
              <a:extLst>
                <a:ext uri="{FF2B5EF4-FFF2-40B4-BE49-F238E27FC236}">
                  <a16:creationId xmlns:a16="http://schemas.microsoft.com/office/drawing/2014/main" id="{B2A42A0D-2DBA-9728-5B61-E43292793DE7}"/>
                </a:ext>
              </a:extLst>
            </p:cNvPr>
            <p:cNvGrpSpPr/>
            <p:nvPr/>
          </p:nvGrpSpPr>
          <p:grpSpPr>
            <a:xfrm rot="1800000">
              <a:off x="2284166" y="3609201"/>
              <a:ext cx="241113" cy="185608"/>
              <a:chOff x="4777506" y="4489748"/>
              <a:chExt cx="241113" cy="185608"/>
            </a:xfrm>
          </p:grpSpPr>
          <p:sp>
            <p:nvSpPr>
              <p:cNvPr id="49" name="Freeform 48">
                <a:extLst>
                  <a:ext uri="{FF2B5EF4-FFF2-40B4-BE49-F238E27FC236}">
                    <a16:creationId xmlns:a16="http://schemas.microsoft.com/office/drawing/2014/main" id="{8802D568-7EB9-14C6-B802-D74232B4742C}"/>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68363829-4AB1-66B7-FEBF-B414C99D34B0}"/>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EE7BBBB-853F-F72C-F46C-919D54EDAA95}"/>
                </a:ext>
              </a:extLst>
            </p:cNvPr>
            <p:cNvGrpSpPr/>
            <p:nvPr/>
          </p:nvGrpSpPr>
          <p:grpSpPr>
            <a:xfrm rot="1800000">
              <a:off x="4124323" y="4636240"/>
              <a:ext cx="241113" cy="185608"/>
              <a:chOff x="4777506" y="4489748"/>
              <a:chExt cx="241113" cy="185608"/>
            </a:xfrm>
          </p:grpSpPr>
          <p:sp>
            <p:nvSpPr>
              <p:cNvPr id="46" name="Freeform 45">
                <a:extLst>
                  <a:ext uri="{FF2B5EF4-FFF2-40B4-BE49-F238E27FC236}">
                    <a16:creationId xmlns:a16="http://schemas.microsoft.com/office/drawing/2014/main" id="{00984294-1AC0-ABAD-72CC-693C1355916D}"/>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FCC989B7-F4BB-D1B3-20EC-A5B1F44BAF89}"/>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C5A7BA5-CA37-7EC2-39C5-D55841D3D222}"/>
                </a:ext>
              </a:extLst>
            </p:cNvPr>
            <p:cNvGrpSpPr/>
            <p:nvPr/>
          </p:nvGrpSpPr>
          <p:grpSpPr>
            <a:xfrm rot="19800000">
              <a:off x="4115040" y="3623165"/>
              <a:ext cx="241113" cy="185608"/>
              <a:chOff x="4777506" y="4489748"/>
              <a:chExt cx="241113" cy="185608"/>
            </a:xfrm>
          </p:grpSpPr>
          <p:sp>
            <p:nvSpPr>
              <p:cNvPr id="32" name="Freeform 31">
                <a:extLst>
                  <a:ext uri="{FF2B5EF4-FFF2-40B4-BE49-F238E27FC236}">
                    <a16:creationId xmlns:a16="http://schemas.microsoft.com/office/drawing/2014/main" id="{97EE29D2-34AE-A1E6-1B92-3DFB709D9215}"/>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22B98B5-9419-9B57-0BE0-AF2446AB0267}"/>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90FEB0E-00CD-4FBF-A271-AD90F54349D3}"/>
                </a:ext>
              </a:extLst>
            </p:cNvPr>
            <p:cNvGrpSpPr/>
            <p:nvPr/>
          </p:nvGrpSpPr>
          <p:grpSpPr>
            <a:xfrm rot="19800000">
              <a:off x="2275526" y="4649147"/>
              <a:ext cx="241113" cy="185608"/>
              <a:chOff x="4777506" y="4489748"/>
              <a:chExt cx="241113" cy="185608"/>
            </a:xfrm>
          </p:grpSpPr>
          <p:sp>
            <p:nvSpPr>
              <p:cNvPr id="30" name="Freeform 29">
                <a:extLst>
                  <a:ext uri="{FF2B5EF4-FFF2-40B4-BE49-F238E27FC236}">
                    <a16:creationId xmlns:a16="http://schemas.microsoft.com/office/drawing/2014/main" id="{2A7BF196-2CD0-FA47-0666-532864F04C1F}"/>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D01D48B-9019-C81F-B75E-9DD07CED73B3}"/>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57" name="Picture 56" descr="A blue and white paper with a gear and buttons&#10;&#10;AI-generated content may be incorrect.">
            <a:extLst>
              <a:ext uri="{FF2B5EF4-FFF2-40B4-BE49-F238E27FC236}">
                <a16:creationId xmlns:a16="http://schemas.microsoft.com/office/drawing/2014/main" id="{B603653B-D6E5-3B3A-9414-A849DBCA5B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0110" y="1899357"/>
            <a:ext cx="1039272" cy="1039272"/>
          </a:xfrm>
          <a:prstGeom prst="rect">
            <a:avLst/>
          </a:prstGeom>
        </p:spPr>
      </p:pic>
      <p:grpSp>
        <p:nvGrpSpPr>
          <p:cNvPr id="58" name="Group 57">
            <a:extLst>
              <a:ext uri="{FF2B5EF4-FFF2-40B4-BE49-F238E27FC236}">
                <a16:creationId xmlns:a16="http://schemas.microsoft.com/office/drawing/2014/main" id="{2B00F0CA-5F71-CD0B-3406-B0CED9EB6EE2}"/>
              </a:ext>
            </a:extLst>
          </p:cNvPr>
          <p:cNvGrpSpPr/>
          <p:nvPr/>
        </p:nvGrpSpPr>
        <p:grpSpPr>
          <a:xfrm rot="8476376">
            <a:off x="6031725" y="2921247"/>
            <a:ext cx="241113" cy="185608"/>
            <a:chOff x="4777506" y="4489748"/>
            <a:chExt cx="241113" cy="185608"/>
          </a:xfrm>
        </p:grpSpPr>
        <p:sp>
          <p:nvSpPr>
            <p:cNvPr id="59" name="Freeform 58">
              <a:extLst>
                <a:ext uri="{FF2B5EF4-FFF2-40B4-BE49-F238E27FC236}">
                  <a16:creationId xmlns:a16="http://schemas.microsoft.com/office/drawing/2014/main" id="{637D95F4-DE68-9E74-6630-E1264510E771}"/>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D3CBDB07-9048-9CA3-97D1-4716539608C0}"/>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61940A5A-EE05-305E-072F-F3756ADBF320}"/>
              </a:ext>
            </a:extLst>
          </p:cNvPr>
          <p:cNvSpPr txBox="1"/>
          <p:nvPr/>
        </p:nvSpPr>
        <p:spPr>
          <a:xfrm>
            <a:off x="7596602" y="1924572"/>
            <a:ext cx="3243196" cy="1052083"/>
          </a:xfrm>
          <a:prstGeom prst="rect">
            <a:avLst/>
          </a:prstGeom>
          <a:noFill/>
        </p:spPr>
        <p:txBody>
          <a:bodyPr wrap="none" rtlCol="0">
            <a:spAutoFit/>
          </a:bodyPr>
          <a:lstStyle/>
          <a:p>
            <a:r>
              <a:rPr lang="en-US" kern="1200" spc="-150" dirty="0" err="1">
                <a:solidFill>
                  <a:srgbClr val="0068B5"/>
                </a:solidFill>
                <a:latin typeface="IntelOne Mono" panose="020B0509020203020204" pitchFamily="49" charset="0"/>
                <a:ea typeface="+mj-ea"/>
                <a:cs typeface="+mj-cs"/>
              </a:rPr>
              <a:t>DataPrep</a:t>
            </a:r>
            <a:r>
              <a:rPr lang="en-US" kern="1200" spc="-150" dirty="0">
                <a:solidFill>
                  <a:srgbClr val="0068B5"/>
                </a:solidFill>
                <a:latin typeface="IntelOne Mono" panose="020B0509020203020204" pitchFamily="49" charset="0"/>
                <a:ea typeface="+mj-ea"/>
                <a:cs typeface="+mj-cs"/>
              </a:rPr>
              <a:t> cleaning </a:t>
            </a:r>
          </a:p>
          <a:p>
            <a:r>
              <a:rPr lang="en-US" kern="1200" spc="-150" dirty="0">
                <a:solidFill>
                  <a:srgbClr val="0068B5"/>
                </a:solidFill>
                <a:latin typeface="IntelOne Mono" panose="020B0509020203020204" pitchFamily="49" charset="0"/>
                <a:ea typeface="+mj-ea"/>
                <a:cs typeface="+mj-cs"/>
              </a:rPr>
              <a:t>script</a:t>
            </a:r>
          </a:p>
        </p:txBody>
      </p:sp>
      <p:sp>
        <p:nvSpPr>
          <p:cNvPr id="66" name="Rectangle 65">
            <a:extLst>
              <a:ext uri="{FF2B5EF4-FFF2-40B4-BE49-F238E27FC236}">
                <a16:creationId xmlns:a16="http://schemas.microsoft.com/office/drawing/2014/main" id="{6321F62B-8CCF-FC7F-C969-AF2F4BA441F8}"/>
              </a:ext>
            </a:extLst>
          </p:cNvPr>
          <p:cNvSpPr/>
          <p:nvPr/>
        </p:nvSpPr>
        <p:spPr>
          <a:xfrm>
            <a:off x="2683307" y="1282738"/>
            <a:ext cx="2345839" cy="1131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0"/>
              </a:spcBef>
            </a:pPr>
            <a:r>
              <a:rPr lang="en-US" sz="1200" kern="1200" dirty="0">
                <a:solidFill>
                  <a:schemeClr val="bg2"/>
                </a:solidFill>
                <a:ea typeface="+mj-ea"/>
                <a:cs typeface="+mj-cs"/>
              </a:rPr>
              <a:t>Additional context</a:t>
            </a:r>
          </a:p>
        </p:txBody>
      </p:sp>
      <p:grpSp>
        <p:nvGrpSpPr>
          <p:cNvPr id="71" name="Group 70">
            <a:extLst>
              <a:ext uri="{FF2B5EF4-FFF2-40B4-BE49-F238E27FC236}">
                <a16:creationId xmlns:a16="http://schemas.microsoft.com/office/drawing/2014/main" id="{0B61EB7E-8523-83F2-A574-673687E0249F}"/>
              </a:ext>
            </a:extLst>
          </p:cNvPr>
          <p:cNvGrpSpPr/>
          <p:nvPr/>
        </p:nvGrpSpPr>
        <p:grpSpPr>
          <a:xfrm>
            <a:off x="5605078" y="2129522"/>
            <a:ext cx="241113" cy="185608"/>
            <a:chOff x="4777506" y="4489748"/>
            <a:chExt cx="241113" cy="185608"/>
          </a:xfrm>
        </p:grpSpPr>
        <p:sp>
          <p:nvSpPr>
            <p:cNvPr id="72" name="Freeform 71">
              <a:extLst>
                <a:ext uri="{FF2B5EF4-FFF2-40B4-BE49-F238E27FC236}">
                  <a16:creationId xmlns:a16="http://schemas.microsoft.com/office/drawing/2014/main" id="{65566664-43CF-6F62-9135-C7F755EA8107}"/>
                </a:ext>
              </a:extLst>
            </p:cNvPr>
            <p:cNvSpPr/>
            <p:nvPr/>
          </p:nvSpPr>
          <p:spPr>
            <a:xfrm>
              <a:off x="4916073" y="4489748"/>
              <a:ext cx="102546" cy="185608"/>
            </a:xfrm>
            <a:custGeom>
              <a:avLst/>
              <a:gdLst>
                <a:gd name="connsiteX0" fmla="*/ 3175 w 317500"/>
                <a:gd name="connsiteY0" fmla="*/ 0 h 574675"/>
                <a:gd name="connsiteX1" fmla="*/ 317500 w 317500"/>
                <a:gd name="connsiteY1" fmla="*/ 285750 h 574675"/>
                <a:gd name="connsiteX2" fmla="*/ 0 w 317500"/>
                <a:gd name="connsiteY2" fmla="*/ 574675 h 574675"/>
              </a:gdLst>
              <a:ahLst/>
              <a:cxnLst>
                <a:cxn ang="0">
                  <a:pos x="connsiteX0" y="connsiteY0"/>
                </a:cxn>
                <a:cxn ang="0">
                  <a:pos x="connsiteX1" y="connsiteY1"/>
                </a:cxn>
                <a:cxn ang="0">
                  <a:pos x="connsiteX2" y="connsiteY2"/>
                </a:cxn>
              </a:cxnLst>
              <a:rect l="l" t="t" r="r" b="b"/>
              <a:pathLst>
                <a:path w="317500" h="574675">
                  <a:moveTo>
                    <a:pt x="3175" y="0"/>
                  </a:moveTo>
                  <a:lnTo>
                    <a:pt x="317500" y="285750"/>
                  </a:lnTo>
                  <a:lnTo>
                    <a:pt x="0" y="574675"/>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76FA1882-CD64-B1F9-EB45-5FA3C1ED836D}"/>
                </a:ext>
              </a:extLst>
            </p:cNvPr>
            <p:cNvCxnSpPr>
              <a:cxnSpLocks/>
            </p:cNvCxnSpPr>
            <p:nvPr/>
          </p:nvCxnSpPr>
          <p:spPr>
            <a:xfrm flipH="1">
              <a:off x="4777506" y="4582039"/>
              <a:ext cx="241113" cy="5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7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410085-52C1-4F54-B9CD-F971A5C9B461}"/>
              </a:ext>
            </a:extLst>
          </p:cNvPr>
          <p:cNvSpPr>
            <a:spLocks noGrp="1"/>
          </p:cNvSpPr>
          <p:nvPr>
            <p:ph type="body" sz="quarter" idx="28"/>
          </p:nvPr>
        </p:nvSpPr>
        <p:spPr/>
        <p:txBody>
          <a:bodyPr>
            <a:normAutofit lnSpcReduction="10000"/>
          </a:bodyPr>
          <a:lstStyle/>
          <a:p>
            <a:endParaRPr lang="en-US"/>
          </a:p>
        </p:txBody>
      </p:sp>
      <p:sp>
        <p:nvSpPr>
          <p:cNvPr id="3" name="Title 2">
            <a:extLst>
              <a:ext uri="{FF2B5EF4-FFF2-40B4-BE49-F238E27FC236}">
                <a16:creationId xmlns:a16="http://schemas.microsoft.com/office/drawing/2014/main" id="{7EB9A73B-404E-A7D1-639F-B6F1D1FE8C9F}"/>
              </a:ext>
            </a:extLst>
          </p:cNvPr>
          <p:cNvSpPr>
            <a:spLocks noGrp="1"/>
          </p:cNvSpPr>
          <p:nvPr>
            <p:ph type="title"/>
          </p:nvPr>
        </p:nvSpPr>
        <p:spPr/>
        <p:txBody>
          <a:bodyPr/>
          <a:lstStyle/>
          <a:p>
            <a:r>
              <a:rPr lang="en-US" dirty="0"/>
              <a:t>Blueprints and Components</a:t>
            </a:r>
          </a:p>
        </p:txBody>
      </p:sp>
      <p:pic>
        <p:nvPicPr>
          <p:cNvPr id="5" name="Picture 4" descr="A screenshot of a computer&#10;&#10;AI-generated content may be incorrect.">
            <a:extLst>
              <a:ext uri="{FF2B5EF4-FFF2-40B4-BE49-F238E27FC236}">
                <a16:creationId xmlns:a16="http://schemas.microsoft.com/office/drawing/2014/main" id="{CA5F88A1-1622-15E8-E342-275089C5D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5" y="1803769"/>
            <a:ext cx="5956968" cy="368263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D79D8A81-B61D-EC67-70E4-4C0898B69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968" y="1623836"/>
            <a:ext cx="5843468" cy="3862564"/>
          </a:xfrm>
          <a:prstGeom prst="rect">
            <a:avLst/>
          </a:prstGeom>
        </p:spPr>
      </p:pic>
      <p:sp>
        <p:nvSpPr>
          <p:cNvPr id="6" name="TextBox 5">
            <a:extLst>
              <a:ext uri="{FF2B5EF4-FFF2-40B4-BE49-F238E27FC236}">
                <a16:creationId xmlns:a16="http://schemas.microsoft.com/office/drawing/2014/main" id="{16F54B0E-7A85-EEFE-4EB8-F3286B1C35A1}"/>
              </a:ext>
            </a:extLst>
          </p:cNvPr>
          <p:cNvSpPr txBox="1"/>
          <p:nvPr/>
        </p:nvSpPr>
        <p:spPr>
          <a:xfrm>
            <a:off x="3050628" y="3223844"/>
            <a:ext cx="6101254" cy="426079"/>
          </a:xfrm>
          <a:prstGeom prst="rect">
            <a:avLst/>
          </a:prstGeom>
          <a:noFill/>
        </p:spPr>
        <p:txBody>
          <a:bodyPr wrap="square">
            <a:spAutoFit/>
          </a:bodyPr>
          <a:lstStyle/>
          <a:p>
            <a:r>
              <a:rPr lang="en-CA" b="0" i="0" u="none" strike="noStrike" dirty="0">
                <a:solidFill>
                  <a:srgbClr val="000000"/>
                </a:solidFill>
                <a:effectLst/>
              </a:rPr>
              <a:t> </a:t>
            </a:r>
            <a:endParaRPr lang="en-US" dirty="0"/>
          </a:p>
        </p:txBody>
      </p:sp>
      <p:sp>
        <p:nvSpPr>
          <p:cNvPr id="9" name="TextBox 8">
            <a:extLst>
              <a:ext uri="{FF2B5EF4-FFF2-40B4-BE49-F238E27FC236}">
                <a16:creationId xmlns:a16="http://schemas.microsoft.com/office/drawing/2014/main" id="{EECFE56E-1725-8547-FE0D-CD42E392D05D}"/>
              </a:ext>
            </a:extLst>
          </p:cNvPr>
          <p:cNvSpPr txBox="1"/>
          <p:nvPr/>
        </p:nvSpPr>
        <p:spPr>
          <a:xfrm>
            <a:off x="3050628" y="3223844"/>
            <a:ext cx="6101254" cy="426079"/>
          </a:xfrm>
          <a:prstGeom prst="rect">
            <a:avLst/>
          </a:prstGeom>
          <a:noFill/>
        </p:spPr>
        <p:txBody>
          <a:bodyPr wrap="square">
            <a:spAutoFit/>
          </a:bodyPr>
          <a:lstStyle/>
          <a:p>
            <a:r>
              <a:rPr lang="en-CA" b="0" i="0" u="none" strike="noStrike" dirty="0">
                <a:solidFill>
                  <a:srgbClr val="000000"/>
                </a:solidFill>
                <a:effectLst/>
              </a:rPr>
              <a:t> </a:t>
            </a:r>
            <a:endParaRPr lang="en-US" dirty="0"/>
          </a:p>
        </p:txBody>
      </p:sp>
    </p:spTree>
    <p:extLst>
      <p:ext uri="{BB962C8B-B14F-4D97-AF65-F5344CB8AC3E}">
        <p14:creationId xmlns:p14="http://schemas.microsoft.com/office/powerpoint/2010/main" val="138684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Intel-dark">
  <a:themeElements>
    <a:clrScheme name="Custom 10">
      <a:dk1>
        <a:srgbClr val="FFFFFF"/>
      </a:dk1>
      <a:lt1>
        <a:srgbClr val="525252"/>
      </a:lt1>
      <a:dk2>
        <a:srgbClr val="FFFFFF"/>
      </a:dk2>
      <a:lt2>
        <a:srgbClr val="004A86"/>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Custom 8">
      <a:majorFont>
        <a:latin typeface="IntelOne Text Light"/>
        <a:ea typeface="Arial"/>
        <a:cs typeface="Arial"/>
      </a:majorFont>
      <a:minorFont>
        <a:latin typeface="IntelOne Text"/>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OES 2024 Slide Template" id="{6CFB76A7-5766-C54F-AB0B-49641BB5321D}" vid="{0350F024-4E05-6546-A7F8-FD44D1BB6046}"/>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0E3778FA980143AD71E2CA5E9E19E7" ma:contentTypeVersion="17" ma:contentTypeDescription="Create a new document." ma:contentTypeScope="" ma:versionID="51f2ea5235f5baabde36cedb88d1723f">
  <xsd:schema xmlns:xsd="http://www.w3.org/2001/XMLSchema" xmlns:xs="http://www.w3.org/2001/XMLSchema" xmlns:p="http://schemas.microsoft.com/office/2006/metadata/properties" xmlns:ns2="1b98a2d5-c998-4055-a406-6c6e42f29340" xmlns:ns3="90a1bc8f-61ae-47cc-bee9-02e19803c35f" targetNamespace="http://schemas.microsoft.com/office/2006/metadata/properties" ma:root="true" ma:fieldsID="c341e03fc5ec0616a994946066959b60" ns2:_="" ns3:_="">
    <xsd:import namespace="1b98a2d5-c998-4055-a406-6c6e42f29340"/>
    <xsd:import namespace="90a1bc8f-61ae-47cc-bee9-02e19803c35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98a2d5-c998-4055-a406-6c6e42f293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2a7515c-90a7-421b-ad67-16208a05513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a1bc8f-61ae-47cc-bee9-02e19803c35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f10bcf8-1599-41a5-b4b8-cc7e9a88b6c0}" ma:internalName="TaxCatchAll" ma:showField="CatchAllData" ma:web="90a1bc8f-61ae-47cc-bee9-02e19803c35f">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b98a2d5-c998-4055-a406-6c6e42f29340">
      <Terms xmlns="http://schemas.microsoft.com/office/infopath/2007/PartnerControls"/>
    </lcf76f155ced4ddcb4097134ff3c332f>
    <TaxCatchAll xmlns="90a1bc8f-61ae-47cc-bee9-02e19803c35f" xsi:nil="true"/>
  </documentManagement>
</p:properties>
</file>

<file path=customXml/itemProps1.xml><?xml version="1.0" encoding="utf-8"?>
<ds:datastoreItem xmlns:ds="http://schemas.openxmlformats.org/officeDocument/2006/customXml" ds:itemID="{A336ED20-3C6C-4EA2-990C-B91E9E20FD58}">
  <ds:schemaRefs>
    <ds:schemaRef ds:uri="1b98a2d5-c998-4055-a406-6c6e42f29340"/>
    <ds:schemaRef ds:uri="90a1bc8f-61ae-47cc-bee9-02e19803c3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CE847F41-6336-4DEB-9999-7B0215EF303E}">
  <ds:schemaRefs>
    <ds:schemaRef ds:uri="http://schemas.microsoft.com/sharepoint/v3/contenttype/forms"/>
  </ds:schemaRefs>
</ds:datastoreItem>
</file>

<file path=customXml/itemProps3.xml><?xml version="1.0" encoding="utf-8"?>
<ds:datastoreItem xmlns:ds="http://schemas.openxmlformats.org/officeDocument/2006/customXml" ds:itemID="{23C3DAE0-9310-4542-9112-9E586E2A9783}">
  <ds:schemaRefs>
    <ds:schemaRef ds:uri="http://schemas.microsoft.com/office/2006/documentManagement/types"/>
    <ds:schemaRef ds:uri="http://schemas.microsoft.com/office/2006/metadata/properties"/>
    <ds:schemaRef ds:uri="http://schemas.microsoft.com/office/infopath/2007/PartnerControls"/>
    <ds:schemaRef ds:uri="http://purl.org/dc/dcmitype/"/>
    <ds:schemaRef ds:uri="http://purl.org/dc/elements/1.1/"/>
    <ds:schemaRef ds:uri="90a1bc8f-61ae-47cc-bee9-02e19803c35f"/>
    <ds:schemaRef ds:uri="http://www.w3.org/XML/1998/namespace"/>
    <ds:schemaRef ds:uri="http://purl.org/dc/terms/"/>
    <ds:schemaRef ds:uri="http://schemas.openxmlformats.org/package/2006/metadata/core-properties"/>
    <ds:schemaRef ds:uri="1b98a2d5-c998-4055-a406-6c6e42f29340"/>
  </ds:schemaRefs>
</ds:datastoreItem>
</file>

<file path=docMetadata/LabelInfo.xml><?xml version="1.0" encoding="utf-8"?>
<clbl:labelList xmlns:clbl="http://schemas.microsoft.com/office/2020/mipLabelMetadata">
  <clbl:label id="{9aa06179-68b3-4e2b-b09b-a2424735516b}" enabled="1" method="Privileged" siteId="{46c98d88-e344-4ed4-8496-4ed7712e255d}" removed="0"/>
</clbl:labelList>
</file>

<file path=docProps/app.xml><?xml version="1.0" encoding="utf-8"?>
<Properties xmlns="http://schemas.openxmlformats.org/officeDocument/2006/extended-properties" xmlns:vt="http://schemas.openxmlformats.org/officeDocument/2006/docPropsVTypes">
  <Template>1_Intel-dark</Template>
  <TotalTime>339</TotalTime>
  <Words>932</Words>
  <Application>Microsoft Macintosh PowerPoint</Application>
  <PresentationFormat>Widescreen</PresentationFormat>
  <Paragraphs>138</Paragraphs>
  <Slides>23</Slides>
  <Notes>9</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IntelOne Mono</vt:lpstr>
      <vt:lpstr>Montserrat</vt:lpstr>
      <vt:lpstr>IntelOne Display Regular</vt:lpstr>
      <vt:lpstr>Open Sans Medium</vt:lpstr>
      <vt:lpstr>IntelOne Text Medium</vt:lpstr>
      <vt:lpstr>IntelOne Text</vt:lpstr>
      <vt:lpstr>Arial</vt:lpstr>
      <vt:lpstr>1_Intel-dark</vt:lpstr>
      <vt:lpstr>Streamlining Enterprise AI RAG Pipelines with OPEA and IBM DataPrepKit</vt:lpstr>
      <vt:lpstr>PowerPoint Presentation</vt:lpstr>
      <vt:lpstr>PowerPoint Presentation</vt:lpstr>
      <vt:lpstr>Life is easier when things go together</vt:lpstr>
      <vt:lpstr>Open source platform that organizes GEN AI chaos</vt:lpstr>
      <vt:lpstr>OPEA Contributors</vt:lpstr>
      <vt:lpstr>OPEA ChatQnA microservices blueprint</vt:lpstr>
      <vt:lpstr>OPEA ChatQnA microservices with DataPrepKit ingestion</vt:lpstr>
      <vt:lpstr>Blueprints and Components</vt:lpstr>
      <vt:lpstr>PowerPoint Presentation</vt:lpstr>
      <vt:lpstr>Say Hello to "Data Prep Kit"</vt:lpstr>
      <vt:lpstr>Data Prep Kit</vt:lpstr>
      <vt:lpstr>Built for ease of use and scale</vt:lpstr>
      <vt:lpstr>Workshop!</vt:lpstr>
      <vt:lpstr>Log into Intel Tiber AI Cloud to access to your env</vt:lpstr>
      <vt:lpstr>Access to your preprovisioned environment</vt:lpstr>
      <vt:lpstr>Start</vt:lpstr>
      <vt:lpstr>Resources</vt:lpstr>
      <vt:lpstr>Participate in OPEA</vt:lpstr>
      <vt:lpstr>Scan for tools, sources, and resources </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Simplifying Generative AI App Development: Why Standards Matter</dc:title>
  <dc:creator>Lanza, Ezequiel</dc:creator>
  <cp:keywords>CTPClassification=CTP_NT</cp:keywords>
  <cp:lastModifiedBy>Lanza, Ezequiel</cp:lastModifiedBy>
  <cp:revision>3</cp:revision>
  <dcterms:created xsi:type="dcterms:W3CDTF">2024-05-15T16:19:03Z</dcterms:created>
  <dcterms:modified xsi:type="dcterms:W3CDTF">2025-03-03T20:53:41Z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77294acb-f791-4422-865e-0b7527e37b89</vt:lpwstr>
  </property>
  <property fmtid="{D5CDD505-2E9C-101B-9397-08002B2CF9AE}" pid="3" name="CTP_TimeStamp">
    <vt:lpwstr>2020-08-25 17:44:19Z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MSIP_Label_9aa06179-68b3-4e2b-b09b-a2424735516b_Enabled">
    <vt:lpwstr>True</vt:lpwstr>
  </property>
  <property fmtid="{D5CDD505-2E9C-101B-9397-08002B2CF9AE}" pid="9" name="MSIP_Label_9aa06179-68b3-4e2b-b09b-a2424735516b_SiteId">
    <vt:lpwstr>46c98d88-e344-4ed4-8496-4ed7712e255d</vt:lpwstr>
  </property>
  <property fmtid="{D5CDD505-2E9C-101B-9397-08002B2CF9AE}" pid="10" name="MSIP_Label_9aa06179-68b3-4e2b-b09b-a2424735516b_Owner">
    <vt:lpwstr>louis.a.baldock@intel.com</vt:lpwstr>
  </property>
  <property fmtid="{D5CDD505-2E9C-101B-9397-08002B2CF9AE}" pid="11" name="MSIP_Label_9aa06179-68b3-4e2b-b09b-a2424735516b_SetDate">
    <vt:lpwstr>2021-08-04T15:20:47.1811687Z</vt:lpwstr>
  </property>
  <property fmtid="{D5CDD505-2E9C-101B-9397-08002B2CF9AE}" pid="12" name="MSIP_Label_9aa06179-68b3-4e2b-b09b-a2424735516b_Name">
    <vt:lpwstr>Intel Confidential</vt:lpwstr>
  </property>
  <property fmtid="{D5CDD505-2E9C-101B-9397-08002B2CF9AE}" pid="13" name="MSIP_Label_9aa06179-68b3-4e2b-b09b-a2424735516b_Application">
    <vt:lpwstr>Microsoft Azure Information Protection</vt:lpwstr>
  </property>
  <property fmtid="{D5CDD505-2E9C-101B-9397-08002B2CF9AE}" pid="14" name="MSIP_Label_9aa06179-68b3-4e2b-b09b-a2424735516b_ActionId">
    <vt:lpwstr>809b7d20-7060-4c24-8e9e-037f4ef52103</vt:lpwstr>
  </property>
  <property fmtid="{D5CDD505-2E9C-101B-9397-08002B2CF9AE}" pid="15" name="MSIP_Label_9aa06179-68b3-4e2b-b09b-a2424735516b_Extended_MSFT_Method">
    <vt:lpwstr>Manual</vt:lpwstr>
  </property>
  <property fmtid="{D5CDD505-2E9C-101B-9397-08002B2CF9AE}" pid="16" name="Sensitivity">
    <vt:lpwstr>Intel Confidential</vt:lpwstr>
  </property>
  <property fmtid="{D5CDD505-2E9C-101B-9397-08002B2CF9AE}" pid="17" name="ContentTypeId">
    <vt:lpwstr>0x010100780E3778FA980143AD71E2CA5E9E19E7</vt:lpwstr>
  </property>
  <property fmtid="{D5CDD505-2E9C-101B-9397-08002B2CF9AE}" pid="18" name="MediaServiceImageTags">
    <vt:lpwstr/>
  </property>
</Properties>
</file>